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1409" r:id="rId2"/>
    <p:sldId id="1378" r:id="rId3"/>
    <p:sldId id="1387" r:id="rId4"/>
    <p:sldId id="1388" r:id="rId5"/>
    <p:sldId id="1390" r:id="rId6"/>
    <p:sldId id="1430" r:id="rId7"/>
    <p:sldId id="1431" r:id="rId8"/>
    <p:sldId id="1371" r:id="rId9"/>
    <p:sldId id="1414" r:id="rId10"/>
    <p:sldId id="542" r:id="rId11"/>
    <p:sldId id="1393" r:id="rId12"/>
    <p:sldId id="1429" r:id="rId13"/>
    <p:sldId id="1424" r:id="rId14"/>
    <p:sldId id="1405" r:id="rId15"/>
    <p:sldId id="541" r:id="rId16"/>
    <p:sldId id="1300" r:id="rId17"/>
    <p:sldId id="1404" r:id="rId18"/>
    <p:sldId id="1363" r:id="rId19"/>
    <p:sldId id="1410" r:id="rId20"/>
    <p:sldId id="1425" r:id="rId21"/>
    <p:sldId id="1426" r:id="rId22"/>
    <p:sldId id="1402" r:id="rId23"/>
    <p:sldId id="371" r:id="rId24"/>
    <p:sldId id="1421" r:id="rId25"/>
    <p:sldId id="1422" r:id="rId26"/>
    <p:sldId id="1423" r:id="rId27"/>
    <p:sldId id="1398" r:id="rId28"/>
    <p:sldId id="1400" r:id="rId29"/>
    <p:sldId id="1428" r:id="rId30"/>
    <p:sldId id="416" r:id="rId31"/>
    <p:sldId id="1427"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7935"/>
    <a:srgbClr val="39804C"/>
    <a:srgbClr val="4252A0"/>
    <a:srgbClr val="4D1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76"/>
    <p:restoredTop sz="86471"/>
  </p:normalViewPr>
  <p:slideViewPr>
    <p:cSldViewPr snapToGrid="0" snapToObjects="1">
      <p:cViewPr varScale="1">
        <p:scale>
          <a:sx n="101" d="100"/>
          <a:sy n="101" d="100"/>
        </p:scale>
        <p:origin x="96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E86D4-D421-4248-A64B-3890A998083E}" type="datetimeFigureOut">
              <a:rPr lang="fr-FR" smtClean="0"/>
              <a:t>02/03/2023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22109-41EC-C44C-A279-F6840DEF9A7B}" type="slidenum">
              <a:rPr lang="fr-FR" smtClean="0"/>
              <a:t>‹N°›</a:t>
            </a:fld>
            <a:endParaRPr lang="fr-FR"/>
          </a:p>
        </p:txBody>
      </p:sp>
    </p:spTree>
    <p:extLst>
      <p:ext uri="{BB962C8B-B14F-4D97-AF65-F5344CB8AC3E}">
        <p14:creationId xmlns:p14="http://schemas.microsoft.com/office/powerpoint/2010/main" val="1082486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2</a:t>
            </a:fld>
            <a:endParaRPr lang="fr-FR"/>
          </a:p>
        </p:txBody>
      </p:sp>
    </p:spTree>
    <p:extLst>
      <p:ext uri="{BB962C8B-B14F-4D97-AF65-F5344CB8AC3E}">
        <p14:creationId xmlns:p14="http://schemas.microsoft.com/office/powerpoint/2010/main" val="188232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14</a:t>
            </a:fld>
            <a:endParaRPr lang="fr-FR"/>
          </a:p>
        </p:txBody>
      </p:sp>
    </p:spTree>
    <p:extLst>
      <p:ext uri="{BB962C8B-B14F-4D97-AF65-F5344CB8AC3E}">
        <p14:creationId xmlns:p14="http://schemas.microsoft.com/office/powerpoint/2010/main" val="2381201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222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584200" rtl="0" eaLnBrk="1" fontAlgn="base" latinLnBrk="0" hangingPunct="0">
              <a:lnSpc>
                <a:spcPct val="100000"/>
              </a:lnSpc>
              <a:spcBef>
                <a:spcPct val="0"/>
              </a:spcBef>
              <a:spcAft>
                <a:spcPct val="0"/>
              </a:spcAft>
              <a:buClrTx/>
              <a:buSzTx/>
              <a:buFontTx/>
              <a:buNone/>
              <a:tabLst/>
              <a:defRPr/>
            </a:pPr>
            <a:fld id="{949E307A-86EC-4F3F-8864-1FB6C41478F8}" type="slidenum">
              <a:rPr kumimoji="0" lang="en-US" altLang="en-US" sz="2400" b="1" i="0" u="none" strike="noStrike" kern="0" cap="none" spc="0" normalizeH="0" baseline="0" noProof="0">
                <a:ln>
                  <a:noFill/>
                </a:ln>
                <a:solidFill>
                  <a:srgbClr val="000000"/>
                </a:solidFill>
                <a:effectLst/>
                <a:uLnTx/>
                <a:uFillTx/>
                <a:latin typeface="Calibri" pitchFamily="34" charset="0"/>
                <a:ea typeface=""/>
                <a:cs typeface=""/>
                <a:sym typeface="Helvetica Neue"/>
              </a:rPr>
              <a:pPr marL="0" marR="0" lvl="0" indent="0" algn="ctr" defTabSz="584200" rtl="0" eaLnBrk="1" fontAlgn="base" latinLnBrk="0" hangingPunct="0">
                <a:lnSpc>
                  <a:spcPct val="100000"/>
                </a:lnSpc>
                <a:spcBef>
                  <a:spcPct val="0"/>
                </a:spcBef>
                <a:spcAft>
                  <a:spcPct val="0"/>
                </a:spcAft>
                <a:buClrTx/>
                <a:buSzTx/>
                <a:buFontTx/>
                <a:buNone/>
                <a:tabLst/>
                <a:defRPr/>
              </a:pPr>
              <a:t>15</a:t>
            </a:fld>
            <a:endParaRPr kumimoji="0" lang="en-US" altLang="en-US" sz="2400" b="1" i="0" u="none" strike="noStrike" kern="0" cap="none" spc="0" normalizeH="0" baseline="0" noProof="0">
              <a:ln>
                <a:noFill/>
              </a:ln>
              <a:solidFill>
                <a:srgbClr val="000000"/>
              </a:solidFill>
              <a:effectLst/>
              <a:uLnTx/>
              <a:uFillTx/>
              <a:latin typeface="Calibri" pitchFamily="34" charset="0"/>
              <a:ea typeface=""/>
              <a:cs typeface=""/>
              <a:sym typeface="Helvetica Neue"/>
            </a:endParaRPr>
          </a:p>
        </p:txBody>
      </p:sp>
    </p:spTree>
    <p:extLst>
      <p:ext uri="{BB962C8B-B14F-4D97-AF65-F5344CB8AC3E}">
        <p14:creationId xmlns:p14="http://schemas.microsoft.com/office/powerpoint/2010/main" val="1393566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4742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17</a:t>
            </a:fld>
            <a:endParaRPr lang="fr-FR"/>
          </a:p>
        </p:txBody>
      </p:sp>
    </p:spTree>
    <p:extLst>
      <p:ext uri="{BB962C8B-B14F-4D97-AF65-F5344CB8AC3E}">
        <p14:creationId xmlns:p14="http://schemas.microsoft.com/office/powerpoint/2010/main" val="3999544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22</a:t>
            </a:fld>
            <a:endParaRPr lang="fr-FR"/>
          </a:p>
        </p:txBody>
      </p:sp>
    </p:spTree>
    <p:extLst>
      <p:ext uri="{BB962C8B-B14F-4D97-AF65-F5344CB8AC3E}">
        <p14:creationId xmlns:p14="http://schemas.microsoft.com/office/powerpoint/2010/main" val="808420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27</a:t>
            </a:fld>
            <a:endParaRPr lang="fr-FR"/>
          </a:p>
        </p:txBody>
      </p:sp>
    </p:spTree>
    <p:extLst>
      <p:ext uri="{BB962C8B-B14F-4D97-AF65-F5344CB8AC3E}">
        <p14:creationId xmlns:p14="http://schemas.microsoft.com/office/powerpoint/2010/main" val="161363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30</a:t>
            </a:fld>
            <a:endParaRPr lang="fr-FR"/>
          </a:p>
        </p:txBody>
      </p:sp>
    </p:spTree>
    <p:extLst>
      <p:ext uri="{BB962C8B-B14F-4D97-AF65-F5344CB8AC3E}">
        <p14:creationId xmlns:p14="http://schemas.microsoft.com/office/powerpoint/2010/main" val="317435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3</a:t>
            </a:fld>
            <a:endParaRPr lang="fr-FR"/>
          </a:p>
        </p:txBody>
      </p:sp>
    </p:spTree>
    <p:extLst>
      <p:ext uri="{BB962C8B-B14F-4D97-AF65-F5344CB8AC3E}">
        <p14:creationId xmlns:p14="http://schemas.microsoft.com/office/powerpoint/2010/main" val="375840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4</a:t>
            </a:fld>
            <a:endParaRPr lang="fr-FR"/>
          </a:p>
        </p:txBody>
      </p:sp>
    </p:spTree>
    <p:extLst>
      <p:ext uri="{BB962C8B-B14F-4D97-AF65-F5344CB8AC3E}">
        <p14:creationId xmlns:p14="http://schemas.microsoft.com/office/powerpoint/2010/main" val="340658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5</a:t>
            </a:fld>
            <a:endParaRPr lang="fr-FR"/>
          </a:p>
        </p:txBody>
      </p:sp>
    </p:spTree>
    <p:extLst>
      <p:ext uri="{BB962C8B-B14F-4D97-AF65-F5344CB8AC3E}">
        <p14:creationId xmlns:p14="http://schemas.microsoft.com/office/powerpoint/2010/main" val="210646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7</a:t>
            </a:fld>
            <a:endParaRPr lang="fr-FR"/>
          </a:p>
        </p:txBody>
      </p:sp>
    </p:spTree>
    <p:extLst>
      <p:ext uri="{BB962C8B-B14F-4D97-AF65-F5344CB8AC3E}">
        <p14:creationId xmlns:p14="http://schemas.microsoft.com/office/powerpoint/2010/main" val="278022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 / dynamical</a:t>
            </a:r>
          </a:p>
        </p:txBody>
      </p:sp>
      <p:sp>
        <p:nvSpPr>
          <p:cNvPr id="4" name="Slide Number Placeholder 3"/>
          <p:cNvSpPr>
            <a:spLocks noGrp="1"/>
          </p:cNvSpPr>
          <p:nvPr>
            <p:ph type="sldNum" sz="quarter" idx="10"/>
          </p:nvPr>
        </p:nvSpPr>
        <p:spPr/>
        <p:txBody>
          <a:bodyPr/>
          <a:lstStyle/>
          <a:p>
            <a:fld id="{DECFEC96-DCAB-AA4C-B145-7DB71DBEC0D0}" type="slidenum">
              <a:rPr lang="en-US" smtClean="0"/>
              <a:t>8</a:t>
            </a:fld>
            <a:endParaRPr lang="en-US"/>
          </a:p>
        </p:txBody>
      </p:sp>
    </p:spTree>
    <p:extLst>
      <p:ext uri="{BB962C8B-B14F-4D97-AF65-F5344CB8AC3E}">
        <p14:creationId xmlns:p14="http://schemas.microsoft.com/office/powerpoint/2010/main" val="33127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9</a:t>
            </a:fld>
            <a:endParaRPr lang="fr-FR"/>
          </a:p>
        </p:txBody>
      </p:sp>
    </p:spTree>
    <p:extLst>
      <p:ext uri="{BB962C8B-B14F-4D97-AF65-F5344CB8AC3E}">
        <p14:creationId xmlns:p14="http://schemas.microsoft.com/office/powerpoint/2010/main" val="303254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here to talk to you all about our work on flooding and helping communities prepare for climate change in  floodplains.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generally think of assessing climate change risks in terms of three factors: (1) how much change will occur, (2) how much things have to change to matter, and what is our capacity to adapt to those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numbers geek at heart, so I’m naturally drawn to the first question – quantifying the impacts of climate change – and it’s where I’ve spent most of my time here at the Climate Impacts Group. All three are important, and all three will be an important part of our work for the next 25 years. But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factors have gotten less attention in the past, and these are where I see the most potential for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my punchline: Over the next 25 years I see the potential for a lot more new work on these last two questions, while continuing our work on the 1st.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5922109-41EC-C44C-A279-F6840DEF9A7B}" type="slidenum">
              <a:rPr lang="fr-FR" smtClean="0"/>
              <a:t>12</a:t>
            </a:fld>
            <a:endParaRPr lang="fr-FR"/>
          </a:p>
        </p:txBody>
      </p:sp>
    </p:spTree>
    <p:extLst>
      <p:ext uri="{BB962C8B-B14F-4D97-AF65-F5344CB8AC3E}">
        <p14:creationId xmlns:p14="http://schemas.microsoft.com/office/powerpoint/2010/main" val="1720294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 / dynamical</a:t>
            </a:r>
          </a:p>
        </p:txBody>
      </p:sp>
      <p:sp>
        <p:nvSpPr>
          <p:cNvPr id="4" name="Slide Number Placeholder 3"/>
          <p:cNvSpPr>
            <a:spLocks noGrp="1"/>
          </p:cNvSpPr>
          <p:nvPr>
            <p:ph type="sldNum" sz="quarter" idx="10"/>
          </p:nvPr>
        </p:nvSpPr>
        <p:spPr/>
        <p:txBody>
          <a:bodyPr/>
          <a:lstStyle/>
          <a:p>
            <a:fld id="{DECFEC96-DCAB-AA4C-B145-7DB71DBEC0D0}" type="slidenum">
              <a:rPr lang="en-US" smtClean="0"/>
              <a:t>13</a:t>
            </a:fld>
            <a:endParaRPr lang="en-US"/>
          </a:p>
        </p:txBody>
      </p:sp>
    </p:spTree>
    <p:extLst>
      <p:ext uri="{BB962C8B-B14F-4D97-AF65-F5344CB8AC3E}">
        <p14:creationId xmlns:p14="http://schemas.microsoft.com/office/powerpoint/2010/main" val="2456381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0161F-6CAD-E840-B354-92BF716C844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8557643-3B46-F34A-A109-EE409050B3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41551CF-E7EA-A74F-93A6-4846BAD725B3}"/>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7A6F51DE-0273-EE4A-9BDB-DBDC800B06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DF4842-0BD3-C74D-A132-224DBF84DABF}"/>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362482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E770CE-5DB5-9D4F-82B8-FBF8585269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AC4709E-B416-DD45-8106-2AC1712DCBDA}"/>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B80ED49-E633-C94D-9E33-42F3D3A1D691}"/>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3CC769FB-E422-ED4C-A838-E74E256173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64B515-5719-0647-9DDB-2A6BD2A22D55}"/>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2550026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032E135-57DF-214A-9141-4E12AB4FF8A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1A9D870-9A7E-9147-ABA5-20AFAC93EE14}"/>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E535D93-8E15-AC47-BBB4-3860D55F2F39}"/>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B61AB52E-0F9B-0C43-BEC9-3F2299F2D9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6C7EA09-3796-0D4D-AE2F-266B740167F2}"/>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1046111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132151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161CDA-0612-FA4F-8461-B410BAB9E7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A308BA1-AEDF-BA4C-AC4A-9ECA268D82A9}"/>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CF8C95C-0A3B-134F-AEAB-97E2C2D13C92}"/>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7AFC1E0D-AD09-DA43-B3FE-AFB27AA0D5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880A17-A045-C141-AFB4-0F473EE43EF1}"/>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3754099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DDB70-E04B-B34F-982B-7FF25A57C16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56A16B9-6D23-3346-A374-7063CB53C7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0514D2D-A582-F34B-91D3-EE9D07039A46}"/>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CD5034B8-046D-454A-99C6-3ED114DA8FB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B54237-B2A2-554E-812A-51589A054C4B}"/>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11106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0C1235-8CF8-D042-BBC1-2A326591FED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D6CA2E-1441-824A-A544-9CF3FD5EE3A9}"/>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4E3094F2-527C-2047-A278-9C5FAFD09C4C}"/>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360E88D-7605-EC46-982C-9358B4526898}"/>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6" name="Espace réservé du pied de page 5">
            <a:extLst>
              <a:ext uri="{FF2B5EF4-FFF2-40B4-BE49-F238E27FC236}">
                <a16:creationId xmlns:a16="http://schemas.microsoft.com/office/drawing/2014/main" id="{152BB63E-3951-304A-931E-543B1BB233E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9DFEAE-0C49-8043-A6A7-21B7522A0186}"/>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354851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C6136-9C73-C147-AC82-294C88E7A73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957A6DF-3FD7-E646-BC29-F3BF91BE3C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7FFFE3E-A052-E54B-9B8D-2F724D0F355A}"/>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6D79B19-B58C-E24F-8625-690AAE1CCB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C6EC97F6-2487-FF4E-96FE-DA11A1E4E8E0}"/>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386FD548-E237-1744-A942-70DDC4CAA212}"/>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8" name="Espace réservé du pied de page 7">
            <a:extLst>
              <a:ext uri="{FF2B5EF4-FFF2-40B4-BE49-F238E27FC236}">
                <a16:creationId xmlns:a16="http://schemas.microsoft.com/office/drawing/2014/main" id="{D4038239-54CA-4140-A9A4-DDF9D12CA0E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9456E92-5FEE-BD4A-94F8-A2F92CAF2C7B}"/>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132675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27263-42D6-B44E-8DC1-1344822E02B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773791F-8D9B-C546-A90E-93894F4E3279}"/>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4" name="Espace réservé du pied de page 3">
            <a:extLst>
              <a:ext uri="{FF2B5EF4-FFF2-40B4-BE49-F238E27FC236}">
                <a16:creationId xmlns:a16="http://schemas.microsoft.com/office/drawing/2014/main" id="{C9EF8729-F3D8-AA40-A22A-B79865CE7D8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CF6C45D-6A88-AD46-ABBA-19118F987FF4}"/>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242339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210D1FB-6C50-534A-BBA4-73F1C5C647C8}"/>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3" name="Espace réservé du pied de page 2">
            <a:extLst>
              <a:ext uri="{FF2B5EF4-FFF2-40B4-BE49-F238E27FC236}">
                <a16:creationId xmlns:a16="http://schemas.microsoft.com/office/drawing/2014/main" id="{F980FC49-4982-0747-9324-EE0743AF736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2B9FD95-AC03-1945-A9E0-5F123410C291}"/>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3979640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D7630F-CBE7-DF4E-8493-19BE90910F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D0A7A1-D536-834C-995C-56641E8A8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24CE19A1-CF48-C84D-A675-2636FA3E8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263F308-EC6B-7E4B-BFBF-4AEE2CAEB2EB}"/>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6" name="Espace réservé du pied de page 5">
            <a:extLst>
              <a:ext uri="{FF2B5EF4-FFF2-40B4-BE49-F238E27FC236}">
                <a16:creationId xmlns:a16="http://schemas.microsoft.com/office/drawing/2014/main" id="{7AB6B80D-9376-D64B-910C-10FEDE25CD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D49E39-61F7-B543-BA75-1B9598C5C5B9}"/>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2923249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DC823E-748B-C943-BC7F-2BC65270D33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E43AE04-4DFA-4249-81F0-C328CDBD3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88783E3-5DD7-404B-B777-F2EB8472F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09D683F-04EE-754D-AC24-C48BC7D276F2}"/>
              </a:ext>
            </a:extLst>
          </p:cNvPr>
          <p:cNvSpPr>
            <a:spLocks noGrp="1"/>
          </p:cNvSpPr>
          <p:nvPr>
            <p:ph type="dt" sz="half" idx="10"/>
          </p:nvPr>
        </p:nvSpPr>
        <p:spPr/>
        <p:txBody>
          <a:bodyPr/>
          <a:lstStyle/>
          <a:p>
            <a:fld id="{77D33CE5-C63E-454E-BFEF-E9E9AF1CB471}" type="datetimeFigureOut">
              <a:rPr lang="fr-FR" smtClean="0"/>
              <a:t>02/03/2023</a:t>
            </a:fld>
            <a:endParaRPr lang="fr-FR"/>
          </a:p>
        </p:txBody>
      </p:sp>
      <p:sp>
        <p:nvSpPr>
          <p:cNvPr id="6" name="Espace réservé du pied de page 5">
            <a:extLst>
              <a:ext uri="{FF2B5EF4-FFF2-40B4-BE49-F238E27FC236}">
                <a16:creationId xmlns:a16="http://schemas.microsoft.com/office/drawing/2014/main" id="{33F9C566-CC56-D546-9C18-3B1C1BD43E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692E506-2AFE-894F-B59A-4B09B07DA003}"/>
              </a:ext>
            </a:extLst>
          </p:cNvPr>
          <p:cNvSpPr>
            <a:spLocks noGrp="1"/>
          </p:cNvSpPr>
          <p:nvPr>
            <p:ph type="sldNum" sz="quarter" idx="12"/>
          </p:nvPr>
        </p:nvSpPr>
        <p:spPr/>
        <p:txBody>
          <a:bodyPr/>
          <a:lstStyle/>
          <a:p>
            <a:fld id="{392D2A4F-0912-0244-BE68-DB06A7E46436}" type="slidenum">
              <a:rPr lang="fr-FR" smtClean="0"/>
              <a:t>‹N°›</a:t>
            </a:fld>
            <a:endParaRPr lang="fr-FR"/>
          </a:p>
        </p:txBody>
      </p:sp>
    </p:spTree>
    <p:extLst>
      <p:ext uri="{BB962C8B-B14F-4D97-AF65-F5344CB8AC3E}">
        <p14:creationId xmlns:p14="http://schemas.microsoft.com/office/powerpoint/2010/main" val="356234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23D0C1B-3BF8-7045-925F-6FFEFA873A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26ECFC0-8958-7F42-B691-942DD8E57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8EA4F6D-66BD-754C-921C-AFB8A9B92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33CE5-C63E-454E-BFEF-E9E9AF1CB471}"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36CC0C61-82D2-7A44-96B2-DAE8741060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BAEE1E8-3294-2144-928A-B487BBD03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D2A4F-0912-0244-BE68-DB06A7E46436}" type="slidenum">
              <a:rPr lang="fr-FR" smtClean="0"/>
              <a:t>‹N°›</a:t>
            </a:fld>
            <a:endParaRPr lang="fr-FR"/>
          </a:p>
        </p:txBody>
      </p:sp>
    </p:spTree>
    <p:extLst>
      <p:ext uri="{BB962C8B-B14F-4D97-AF65-F5344CB8AC3E}">
        <p14:creationId xmlns:p14="http://schemas.microsoft.com/office/powerpoint/2010/main" val="111676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5" Type="http://schemas.openxmlformats.org/officeDocument/2006/relationships/hyperlink" Target="https://cig.uw.edu/projects/supporting-climate-resilient-floodplain-management-in-whatcom-and-snohomish-counties/" TargetMode="Externa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climatetoolbox.org/" TargetMode="External"/><Relationship Id="rId7" Type="http://schemas.openxmlformats.org/officeDocument/2006/relationships/image" Target="../media/image18.png"/><Relationship Id="rId2" Type="http://schemas.openxmlformats.org/officeDocument/2006/relationships/hyperlink" Target="https://cig.uw.edu/resources/analysis-tools/" TargetMode="Externa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toolkit.climate.gov/topics/water/water-resources-dashboard"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eattletimes.com/opinion/weather-disasters-can-teach-us-how-to-prepare-for-the-future/"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942009-1C74-FB4E-88B0-CEC584D5AD02}"/>
              </a:ext>
            </a:extLst>
          </p:cNvPr>
          <p:cNvPicPr>
            <a:picLocks noChangeAspect="1"/>
          </p:cNvPicPr>
          <p:nvPr/>
        </p:nvPicPr>
        <p:blipFill rotWithShape="1">
          <a:blip r:embed="rId2"/>
          <a:srcRect b="15625"/>
          <a:stretch/>
        </p:blipFill>
        <p:spPr>
          <a:xfrm>
            <a:off x="0" y="0"/>
            <a:ext cx="12192000" cy="6858000"/>
          </a:xfrm>
          <a:prstGeom prst="rect">
            <a:avLst/>
          </a:prstGeom>
        </p:spPr>
      </p:pic>
      <p:sp>
        <p:nvSpPr>
          <p:cNvPr id="2" name="Titre 1">
            <a:extLst>
              <a:ext uri="{FF2B5EF4-FFF2-40B4-BE49-F238E27FC236}">
                <a16:creationId xmlns:a16="http://schemas.microsoft.com/office/drawing/2014/main" id="{D26A8885-154F-1242-A998-3D2024920CFD}"/>
              </a:ext>
            </a:extLst>
          </p:cNvPr>
          <p:cNvSpPr>
            <a:spLocks noGrp="1"/>
          </p:cNvSpPr>
          <p:nvPr>
            <p:ph type="title"/>
          </p:nvPr>
        </p:nvSpPr>
        <p:spPr>
          <a:xfrm>
            <a:off x="0" y="0"/>
            <a:ext cx="12192000" cy="1562869"/>
          </a:xfrm>
          <a:solidFill>
            <a:schemeClr val="tx1">
              <a:alpha val="50000"/>
            </a:schemeClr>
          </a:solidFill>
        </p:spPr>
        <p:txBody>
          <a:bodyPr>
            <a:noAutofit/>
          </a:bodyPr>
          <a:lstStyle/>
          <a:p>
            <a:pPr algn="ctr"/>
            <a:r>
              <a:rPr lang="fr-FR" b="1" dirty="0" err="1">
                <a:solidFill>
                  <a:schemeClr val="bg1"/>
                </a:solidFill>
              </a:rPr>
              <a:t>Climate</a:t>
            </a:r>
            <a:r>
              <a:rPr lang="fr-FR" b="1" dirty="0">
                <a:solidFill>
                  <a:schemeClr val="bg1"/>
                </a:solidFill>
              </a:rPr>
              <a:t> Change and </a:t>
            </a:r>
            <a:r>
              <a:rPr lang="fr-FR" b="1" dirty="0" err="1">
                <a:solidFill>
                  <a:schemeClr val="bg1"/>
                </a:solidFill>
              </a:rPr>
              <a:t>Hazards</a:t>
            </a:r>
            <a:r>
              <a:rPr lang="fr-FR" b="1" dirty="0">
                <a:solidFill>
                  <a:schemeClr val="bg1"/>
                </a:solidFill>
              </a:rPr>
              <a:t> in the PNW: </a:t>
            </a:r>
            <a:br>
              <a:rPr lang="fr-FR" b="1" dirty="0">
                <a:solidFill>
                  <a:schemeClr val="bg1"/>
                </a:solidFill>
              </a:rPr>
            </a:br>
            <a:r>
              <a:rPr lang="fr-FR" sz="3600" b="1" i="1" dirty="0" err="1">
                <a:solidFill>
                  <a:schemeClr val="bg1"/>
                </a:solidFill>
              </a:rPr>
              <a:t>Take</a:t>
            </a:r>
            <a:r>
              <a:rPr lang="fr-FR" sz="3600" b="1" i="1" dirty="0">
                <a:solidFill>
                  <a:schemeClr val="bg1"/>
                </a:solidFill>
              </a:rPr>
              <a:t>-home </a:t>
            </a:r>
            <a:r>
              <a:rPr lang="fr-FR" sz="3600" b="1" i="1" dirty="0" err="1">
                <a:solidFill>
                  <a:schemeClr val="bg1"/>
                </a:solidFill>
              </a:rPr>
              <a:t>Lessons</a:t>
            </a:r>
            <a:r>
              <a:rPr lang="fr-FR" sz="3600" b="1" i="1" dirty="0">
                <a:solidFill>
                  <a:schemeClr val="bg1"/>
                </a:solidFill>
              </a:rPr>
              <a:t> on Adaptation</a:t>
            </a:r>
          </a:p>
        </p:txBody>
      </p:sp>
      <p:sp>
        <p:nvSpPr>
          <p:cNvPr id="5" name="Subtitle 2">
            <a:extLst>
              <a:ext uri="{FF2B5EF4-FFF2-40B4-BE49-F238E27FC236}">
                <a16:creationId xmlns:a16="http://schemas.microsoft.com/office/drawing/2014/main" id="{4DBD537B-9292-5244-899B-F49409D7D457}"/>
              </a:ext>
            </a:extLst>
          </p:cNvPr>
          <p:cNvSpPr txBox="1">
            <a:spLocks/>
          </p:cNvSpPr>
          <p:nvPr/>
        </p:nvSpPr>
        <p:spPr bwMode="auto">
          <a:xfrm>
            <a:off x="7788875" y="5642152"/>
            <a:ext cx="3731741" cy="83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lvl1pPr marL="0" indent="0" algn="ctr" rtl="0" fontAlgn="base">
              <a:spcBef>
                <a:spcPct val="20000"/>
              </a:spcBef>
              <a:spcAft>
                <a:spcPct val="0"/>
              </a:spcAft>
              <a:buFont typeface="Arial" pitchFamily="34" charset="0"/>
              <a:buNone/>
              <a:defRPr sz="4551" kern="1200">
                <a:solidFill>
                  <a:schemeClr val="tx1">
                    <a:tint val="75000"/>
                  </a:schemeClr>
                </a:solidFill>
                <a:latin typeface="+mn-lt"/>
                <a:ea typeface="+mn-ea"/>
                <a:cs typeface="+mn-cs"/>
              </a:defRPr>
            </a:lvl1pPr>
            <a:lvl2pPr marL="650230" indent="0" algn="ctr" rtl="0" fontAlgn="base">
              <a:spcBef>
                <a:spcPct val="20000"/>
              </a:spcBef>
              <a:spcAft>
                <a:spcPct val="0"/>
              </a:spcAft>
              <a:buFont typeface="Arial" pitchFamily="34" charset="0"/>
              <a:buNone/>
              <a:defRPr sz="3982" kern="1200">
                <a:solidFill>
                  <a:schemeClr val="tx1">
                    <a:tint val="75000"/>
                  </a:schemeClr>
                </a:solidFill>
                <a:latin typeface="+mn-lt"/>
                <a:ea typeface="+mn-ea"/>
                <a:cs typeface="+mn-cs"/>
              </a:defRPr>
            </a:lvl2pPr>
            <a:lvl3pPr marL="1300460" indent="0" algn="ctr" rtl="0" fontAlgn="base">
              <a:spcBef>
                <a:spcPct val="20000"/>
              </a:spcBef>
              <a:spcAft>
                <a:spcPct val="0"/>
              </a:spcAft>
              <a:buFont typeface="Arial" pitchFamily="34" charset="0"/>
              <a:buNone/>
              <a:defRPr sz="3413" kern="1200">
                <a:solidFill>
                  <a:schemeClr val="tx1">
                    <a:tint val="75000"/>
                  </a:schemeClr>
                </a:solidFill>
                <a:latin typeface="+mn-lt"/>
                <a:ea typeface="+mn-ea"/>
                <a:cs typeface="+mn-cs"/>
              </a:defRPr>
            </a:lvl3pPr>
            <a:lvl4pPr marL="1950690" indent="0" algn="ctr" rtl="0" fontAlgn="base">
              <a:spcBef>
                <a:spcPct val="20000"/>
              </a:spcBef>
              <a:spcAft>
                <a:spcPct val="0"/>
              </a:spcAft>
              <a:buFont typeface="Arial" pitchFamily="34" charset="0"/>
              <a:buNone/>
              <a:defRPr sz="2844" kern="1200">
                <a:solidFill>
                  <a:schemeClr val="tx1">
                    <a:tint val="75000"/>
                  </a:schemeClr>
                </a:solidFill>
                <a:latin typeface="+mn-lt"/>
                <a:ea typeface="+mn-ea"/>
                <a:cs typeface="+mn-cs"/>
              </a:defRPr>
            </a:lvl4pPr>
            <a:lvl5pPr marL="2600919" indent="0" algn="ctr" rtl="0" fontAlgn="base">
              <a:spcBef>
                <a:spcPct val="20000"/>
              </a:spcBef>
              <a:spcAft>
                <a:spcPct val="0"/>
              </a:spcAft>
              <a:buFont typeface="Arial" pitchFamily="34" charset="0"/>
              <a:buNone/>
              <a:defRPr sz="2844" kern="1200">
                <a:solidFill>
                  <a:schemeClr val="tx1">
                    <a:tint val="75000"/>
                  </a:schemeClr>
                </a:solidFill>
                <a:latin typeface="+mn-lt"/>
                <a:ea typeface="+mn-ea"/>
                <a:cs typeface="+mn-cs"/>
              </a:defRPr>
            </a:lvl5pPr>
            <a:lvl6pPr marL="3251149" indent="0" algn="ctr" defTabSz="1300460" rtl="0" eaLnBrk="1" latinLnBrk="0" hangingPunct="1">
              <a:spcBef>
                <a:spcPct val="20000"/>
              </a:spcBef>
              <a:buFont typeface="Arial" panose="020B0604020202020204" pitchFamily="34" charset="0"/>
              <a:buNone/>
              <a:defRPr sz="2844" kern="1200">
                <a:solidFill>
                  <a:schemeClr val="tx1">
                    <a:tint val="75000"/>
                  </a:schemeClr>
                </a:solidFill>
                <a:latin typeface="+mn-lt"/>
                <a:ea typeface="+mn-ea"/>
                <a:cs typeface="+mn-cs"/>
              </a:defRPr>
            </a:lvl6pPr>
            <a:lvl7pPr marL="3901379" indent="0" algn="ctr" defTabSz="1300460" rtl="0" eaLnBrk="1" latinLnBrk="0" hangingPunct="1">
              <a:spcBef>
                <a:spcPct val="20000"/>
              </a:spcBef>
              <a:buFont typeface="Arial" panose="020B0604020202020204" pitchFamily="34" charset="0"/>
              <a:buNone/>
              <a:defRPr sz="2844" kern="1200">
                <a:solidFill>
                  <a:schemeClr val="tx1">
                    <a:tint val="75000"/>
                  </a:schemeClr>
                </a:solidFill>
                <a:latin typeface="+mn-lt"/>
                <a:ea typeface="+mn-ea"/>
                <a:cs typeface="+mn-cs"/>
              </a:defRPr>
            </a:lvl7pPr>
            <a:lvl8pPr marL="4551609" indent="0" algn="ctr" defTabSz="1300460" rtl="0" eaLnBrk="1" latinLnBrk="0" hangingPunct="1">
              <a:spcBef>
                <a:spcPct val="20000"/>
              </a:spcBef>
              <a:buFont typeface="Arial" panose="020B0604020202020204" pitchFamily="34" charset="0"/>
              <a:buNone/>
              <a:defRPr sz="2844" kern="1200">
                <a:solidFill>
                  <a:schemeClr val="tx1">
                    <a:tint val="75000"/>
                  </a:schemeClr>
                </a:solidFill>
                <a:latin typeface="+mn-lt"/>
                <a:ea typeface="+mn-ea"/>
                <a:cs typeface="+mn-cs"/>
              </a:defRPr>
            </a:lvl8pPr>
            <a:lvl9pPr marL="5201839" indent="0" algn="ctr" defTabSz="1300460" rtl="0" eaLnBrk="1" latinLnBrk="0" hangingPunct="1">
              <a:spcBef>
                <a:spcPct val="20000"/>
              </a:spcBef>
              <a:buFont typeface="Arial" panose="020B0604020202020204" pitchFamily="34" charset="0"/>
              <a:buNone/>
              <a:defRPr sz="2844" kern="1200">
                <a:solidFill>
                  <a:schemeClr val="tx1">
                    <a:tint val="75000"/>
                  </a:schemeClr>
                </a:solidFill>
                <a:latin typeface="+mn-lt"/>
                <a:ea typeface="+mn-ea"/>
                <a:cs typeface="+mn-cs"/>
              </a:defRPr>
            </a:lvl9pPr>
          </a:lstStyle>
          <a:p>
            <a:pPr defTabSz="642915" fontAlgn="auto">
              <a:spcAft>
                <a:spcPts val="0"/>
              </a:spcAft>
              <a:defRPr/>
            </a:pPr>
            <a:r>
              <a:rPr lang="en-US" sz="2400" b="1" dirty="0">
                <a:solidFill>
                  <a:schemeClr val="bg1"/>
                </a:solidFill>
                <a:latin typeface="Avenir Next" panose="020B0503020202020204" pitchFamily="34" charset="0"/>
                <a:ea typeface="Avenir Next" charset="0"/>
                <a:cs typeface="Avenir Next" charset="0"/>
                <a:sym typeface="Helvetica Neue"/>
              </a:rPr>
              <a:t>Guillaume </a:t>
            </a:r>
            <a:r>
              <a:rPr lang="en-US" sz="2400" b="1" dirty="0" err="1">
                <a:solidFill>
                  <a:schemeClr val="bg1"/>
                </a:solidFill>
                <a:latin typeface="Avenir Next" panose="020B0503020202020204" pitchFamily="34" charset="0"/>
                <a:ea typeface="Avenir Next" charset="0"/>
                <a:cs typeface="Avenir Next" charset="0"/>
                <a:sym typeface="Helvetica Neue"/>
              </a:rPr>
              <a:t>Mauger</a:t>
            </a:r>
            <a:endParaRPr lang="en-US" sz="2400" b="1" dirty="0">
              <a:solidFill>
                <a:schemeClr val="bg1"/>
              </a:solidFill>
              <a:latin typeface="Avenir Next" panose="020B0503020202020204" pitchFamily="34" charset="0"/>
              <a:ea typeface="Avenir Next" charset="0"/>
              <a:cs typeface="Avenir Next" charset="0"/>
              <a:sym typeface="Helvetica Neue"/>
            </a:endParaRPr>
          </a:p>
        </p:txBody>
      </p:sp>
      <p:pic>
        <p:nvPicPr>
          <p:cNvPr id="6" name="Picture 3" descr="Text&#10;&#10;Description automatically generated">
            <a:extLst>
              <a:ext uri="{FF2B5EF4-FFF2-40B4-BE49-F238E27FC236}">
                <a16:creationId xmlns:a16="http://schemas.microsoft.com/office/drawing/2014/main" id="{2F4F1E9B-ABBD-2942-9448-9595A8D7D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5301" y="6334702"/>
            <a:ext cx="2427543" cy="369409"/>
          </a:xfrm>
          <a:prstGeom prst="rect">
            <a:avLst/>
          </a:prstGeom>
        </p:spPr>
      </p:pic>
      <p:pic>
        <p:nvPicPr>
          <p:cNvPr id="7" name="Picture 6" descr="Logo&#10;&#10;Description automatically generated">
            <a:extLst>
              <a:ext uri="{FF2B5EF4-FFF2-40B4-BE49-F238E27FC236}">
                <a16:creationId xmlns:a16="http://schemas.microsoft.com/office/drawing/2014/main" id="{4B197A04-72D6-6344-B8F5-9C8812A89E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9362" y="5410220"/>
            <a:ext cx="766120" cy="1293891"/>
          </a:xfrm>
          <a:prstGeom prst="rect">
            <a:avLst/>
          </a:prstGeom>
        </p:spPr>
      </p:pic>
    </p:spTree>
    <p:extLst>
      <p:ext uri="{BB962C8B-B14F-4D97-AF65-F5344CB8AC3E}">
        <p14:creationId xmlns:p14="http://schemas.microsoft.com/office/powerpoint/2010/main" val="1490712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A42D5DB-D68A-F343-9341-175A943A580A}"/>
              </a:ext>
            </a:extLst>
          </p:cNvPr>
          <p:cNvPicPr>
            <a:picLocks noChangeAspect="1"/>
          </p:cNvPicPr>
          <p:nvPr/>
        </p:nvPicPr>
        <p:blipFill>
          <a:blip r:embed="rId2"/>
          <a:stretch>
            <a:fillRect/>
          </a:stretch>
        </p:blipFill>
        <p:spPr>
          <a:xfrm>
            <a:off x="8017810" y="1609549"/>
            <a:ext cx="3970990" cy="5138928"/>
          </a:xfrm>
          <a:prstGeom prst="rect">
            <a:avLst/>
          </a:prstGeom>
          <a:ln>
            <a:solidFill>
              <a:schemeClr val="tx1">
                <a:lumMod val="50000"/>
                <a:lumOff val="50000"/>
              </a:schemeClr>
            </a:solidFill>
          </a:ln>
        </p:spPr>
      </p:pic>
      <p:pic>
        <p:nvPicPr>
          <p:cNvPr id="5" name="Image 4">
            <a:extLst>
              <a:ext uri="{FF2B5EF4-FFF2-40B4-BE49-F238E27FC236}">
                <a16:creationId xmlns:a16="http://schemas.microsoft.com/office/drawing/2014/main" id="{4064265A-266A-054E-B371-8EBB360635C7}"/>
              </a:ext>
            </a:extLst>
          </p:cNvPr>
          <p:cNvPicPr>
            <a:picLocks noChangeAspect="1"/>
          </p:cNvPicPr>
          <p:nvPr/>
        </p:nvPicPr>
        <p:blipFill>
          <a:blip r:embed="rId3"/>
          <a:stretch>
            <a:fillRect/>
          </a:stretch>
        </p:blipFill>
        <p:spPr>
          <a:xfrm>
            <a:off x="4111752" y="1395060"/>
            <a:ext cx="3968496" cy="5135700"/>
          </a:xfrm>
          <a:prstGeom prst="rect">
            <a:avLst/>
          </a:prstGeom>
          <a:ln>
            <a:solidFill>
              <a:schemeClr val="tx1">
                <a:lumMod val="50000"/>
                <a:lumOff val="50000"/>
              </a:schemeClr>
            </a:solidFill>
          </a:ln>
        </p:spPr>
      </p:pic>
      <p:sp>
        <p:nvSpPr>
          <p:cNvPr id="2" name="Titre 1">
            <a:extLst>
              <a:ext uri="{FF2B5EF4-FFF2-40B4-BE49-F238E27FC236}">
                <a16:creationId xmlns:a16="http://schemas.microsoft.com/office/drawing/2014/main" id="{97BF8146-6F5E-BD4E-B948-2212A2C92116}"/>
              </a:ext>
            </a:extLst>
          </p:cNvPr>
          <p:cNvSpPr>
            <a:spLocks noGrp="1"/>
          </p:cNvSpPr>
          <p:nvPr>
            <p:ph type="title"/>
          </p:nvPr>
        </p:nvSpPr>
        <p:spPr>
          <a:xfrm>
            <a:off x="203200" y="0"/>
            <a:ext cx="11785600" cy="1143000"/>
          </a:xfrm>
        </p:spPr>
        <p:txBody>
          <a:bodyPr>
            <a:normAutofit fontScale="90000"/>
          </a:bodyPr>
          <a:lstStyle/>
          <a:p>
            <a:r>
              <a:rPr lang="fr-FR" dirty="0"/>
              <a:t>New Data Guide: </a:t>
            </a:r>
            <a:r>
              <a:rPr lang="fr-FR" i="1" dirty="0"/>
              <a:t>‘‘</a:t>
            </a:r>
            <a:r>
              <a:rPr lang="fr-FR" i="1" dirty="0" err="1"/>
              <a:t>Quantifying</a:t>
            </a:r>
            <a:r>
              <a:rPr lang="fr-FR" i="1" dirty="0"/>
              <a:t> </a:t>
            </a:r>
            <a:r>
              <a:rPr lang="fr-FR" i="1" dirty="0" err="1"/>
              <a:t>Sensitivity</a:t>
            </a:r>
            <a:r>
              <a:rPr lang="fr-FR" i="1" dirty="0"/>
              <a:t> + </a:t>
            </a:r>
            <a:r>
              <a:rPr lang="fr-FR" i="1" dirty="0" err="1"/>
              <a:t>Exposure</a:t>
            </a:r>
            <a:r>
              <a:rPr lang="fr-FR" i="1" dirty="0"/>
              <a:t>’’</a:t>
            </a:r>
          </a:p>
        </p:txBody>
      </p:sp>
      <p:pic>
        <p:nvPicPr>
          <p:cNvPr id="4" name="Image 3">
            <a:extLst>
              <a:ext uri="{FF2B5EF4-FFF2-40B4-BE49-F238E27FC236}">
                <a16:creationId xmlns:a16="http://schemas.microsoft.com/office/drawing/2014/main" id="{5102D9E1-3A0B-D04E-88E8-FC0D1D77BAC8}"/>
              </a:ext>
            </a:extLst>
          </p:cNvPr>
          <p:cNvPicPr>
            <a:picLocks noChangeAspect="1"/>
          </p:cNvPicPr>
          <p:nvPr/>
        </p:nvPicPr>
        <p:blipFill>
          <a:blip r:embed="rId4"/>
          <a:stretch>
            <a:fillRect/>
          </a:stretch>
        </p:blipFill>
        <p:spPr>
          <a:xfrm>
            <a:off x="203200" y="1225727"/>
            <a:ext cx="3969071" cy="5136444"/>
          </a:xfrm>
          <a:prstGeom prst="rect">
            <a:avLst/>
          </a:prstGeom>
          <a:ln>
            <a:solidFill>
              <a:schemeClr val="tx1">
                <a:lumMod val="50000"/>
                <a:lumOff val="50000"/>
              </a:schemeClr>
            </a:solidFill>
          </a:ln>
        </p:spPr>
      </p:pic>
      <p:sp>
        <p:nvSpPr>
          <p:cNvPr id="7" name="ZoneTexte 6">
            <a:extLst>
              <a:ext uri="{FF2B5EF4-FFF2-40B4-BE49-F238E27FC236}">
                <a16:creationId xmlns:a16="http://schemas.microsoft.com/office/drawing/2014/main" id="{EF24DF51-02EA-214B-A91C-ABEAEEEBC7FB}"/>
              </a:ext>
            </a:extLst>
          </p:cNvPr>
          <p:cNvSpPr txBox="1"/>
          <p:nvPr/>
        </p:nvSpPr>
        <p:spPr>
          <a:xfrm>
            <a:off x="0" y="6571153"/>
            <a:ext cx="7691465" cy="276999"/>
          </a:xfrm>
          <a:prstGeom prst="rect">
            <a:avLst/>
          </a:prstGeom>
          <a:noFill/>
        </p:spPr>
        <p:txBody>
          <a:bodyPr wrap="none" rtlCol="0">
            <a:spAutoFit/>
          </a:bodyPr>
          <a:lstStyle/>
          <a:p>
            <a:r>
              <a:rPr lang="fr-FR" sz="1200" dirty="0">
                <a:hlinkClick r:id="rId5"/>
              </a:rPr>
              <a:t>https://cig.uw.edu/projects/supporting-climate-resilient-floodplain-management-in-whatcom-and-snohomish-counties/</a:t>
            </a:r>
            <a:r>
              <a:rPr lang="fr-FR" sz="1200" dirty="0"/>
              <a:t> </a:t>
            </a:r>
          </a:p>
        </p:txBody>
      </p:sp>
    </p:spTree>
    <p:extLst>
      <p:ext uri="{BB962C8B-B14F-4D97-AF65-F5344CB8AC3E}">
        <p14:creationId xmlns:p14="http://schemas.microsoft.com/office/powerpoint/2010/main" val="2599524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27F2B-90E3-3C4C-9ED9-29F78E4E19BF}"/>
              </a:ext>
            </a:extLst>
          </p:cNvPr>
          <p:cNvSpPr>
            <a:spLocks noGrp="1"/>
          </p:cNvSpPr>
          <p:nvPr>
            <p:ph type="title"/>
          </p:nvPr>
        </p:nvSpPr>
        <p:spPr>
          <a:xfrm>
            <a:off x="266700" y="28514"/>
            <a:ext cx="10515600" cy="1325563"/>
          </a:xfrm>
        </p:spPr>
        <p:txBody>
          <a:bodyPr/>
          <a:lstStyle/>
          <a:p>
            <a:r>
              <a:rPr lang="fr-FR" dirty="0" err="1"/>
              <a:t>Resources</a:t>
            </a:r>
            <a:r>
              <a:rPr lang="fr-FR" dirty="0"/>
              <a:t> for </a:t>
            </a:r>
            <a:r>
              <a:rPr lang="fr-FR" dirty="0" err="1"/>
              <a:t>assessing</a:t>
            </a:r>
            <a:r>
              <a:rPr lang="fr-FR" dirty="0"/>
              <a:t> impacts:</a:t>
            </a:r>
          </a:p>
        </p:txBody>
      </p:sp>
      <p:sp>
        <p:nvSpPr>
          <p:cNvPr id="3" name="ZoneTexte 2">
            <a:extLst>
              <a:ext uri="{FF2B5EF4-FFF2-40B4-BE49-F238E27FC236}">
                <a16:creationId xmlns:a16="http://schemas.microsoft.com/office/drawing/2014/main" id="{1D2863D6-89D3-2F41-A8DA-82C7D61151D3}"/>
              </a:ext>
            </a:extLst>
          </p:cNvPr>
          <p:cNvSpPr txBox="1"/>
          <p:nvPr/>
        </p:nvSpPr>
        <p:spPr>
          <a:xfrm>
            <a:off x="4368800" y="5930136"/>
            <a:ext cx="4395434" cy="369332"/>
          </a:xfrm>
          <a:prstGeom prst="rect">
            <a:avLst/>
          </a:prstGeom>
          <a:noFill/>
        </p:spPr>
        <p:txBody>
          <a:bodyPr wrap="none" rtlCol="0">
            <a:spAutoFit/>
          </a:bodyPr>
          <a:lstStyle/>
          <a:p>
            <a:r>
              <a:rPr lang="fr-FR" dirty="0">
                <a:hlinkClick r:id="rId2"/>
              </a:rPr>
              <a:t>https://cig.uw.edu/resources/analysis-tools/</a:t>
            </a:r>
            <a:r>
              <a:rPr lang="fr-FR" dirty="0"/>
              <a:t> </a:t>
            </a:r>
          </a:p>
        </p:txBody>
      </p:sp>
      <p:sp>
        <p:nvSpPr>
          <p:cNvPr id="4" name="ZoneTexte 3">
            <a:extLst>
              <a:ext uri="{FF2B5EF4-FFF2-40B4-BE49-F238E27FC236}">
                <a16:creationId xmlns:a16="http://schemas.microsoft.com/office/drawing/2014/main" id="{8F6D659F-2F3D-9B48-9009-5B9CC478A5DC}"/>
              </a:ext>
            </a:extLst>
          </p:cNvPr>
          <p:cNvSpPr txBox="1"/>
          <p:nvPr/>
        </p:nvSpPr>
        <p:spPr>
          <a:xfrm>
            <a:off x="4368800" y="1959958"/>
            <a:ext cx="2814617" cy="369332"/>
          </a:xfrm>
          <a:prstGeom prst="rect">
            <a:avLst/>
          </a:prstGeom>
          <a:noFill/>
        </p:spPr>
        <p:txBody>
          <a:bodyPr wrap="none" rtlCol="0">
            <a:spAutoFit/>
          </a:bodyPr>
          <a:lstStyle/>
          <a:p>
            <a:r>
              <a:rPr lang="fr-FR" dirty="0">
                <a:hlinkClick r:id="rId3"/>
              </a:rPr>
              <a:t>https://climatetoolbox.org/</a:t>
            </a:r>
            <a:r>
              <a:rPr lang="fr-FR" dirty="0"/>
              <a:t> </a:t>
            </a:r>
          </a:p>
        </p:txBody>
      </p:sp>
      <p:sp>
        <p:nvSpPr>
          <p:cNvPr id="5" name="ZoneTexte 4">
            <a:extLst>
              <a:ext uri="{FF2B5EF4-FFF2-40B4-BE49-F238E27FC236}">
                <a16:creationId xmlns:a16="http://schemas.microsoft.com/office/drawing/2014/main" id="{584C6553-6572-9F41-8A4B-2BF68DFBA816}"/>
              </a:ext>
            </a:extLst>
          </p:cNvPr>
          <p:cNvSpPr txBox="1"/>
          <p:nvPr/>
        </p:nvSpPr>
        <p:spPr>
          <a:xfrm>
            <a:off x="4368800" y="3979659"/>
            <a:ext cx="6596742" cy="369332"/>
          </a:xfrm>
          <a:prstGeom prst="rect">
            <a:avLst/>
          </a:prstGeom>
          <a:noFill/>
        </p:spPr>
        <p:txBody>
          <a:bodyPr wrap="none" rtlCol="0">
            <a:spAutoFit/>
          </a:bodyPr>
          <a:lstStyle/>
          <a:p>
            <a:r>
              <a:rPr lang="fr-FR" dirty="0">
                <a:hlinkClick r:id="rId4"/>
              </a:rPr>
              <a:t>https://toolkit.climate.gov/topics/water/water-resources-dashboard</a:t>
            </a:r>
            <a:r>
              <a:rPr lang="fr-FR" dirty="0"/>
              <a:t> </a:t>
            </a:r>
          </a:p>
        </p:txBody>
      </p:sp>
      <p:pic>
        <p:nvPicPr>
          <p:cNvPr id="7" name="Image 6">
            <a:extLst>
              <a:ext uri="{FF2B5EF4-FFF2-40B4-BE49-F238E27FC236}">
                <a16:creationId xmlns:a16="http://schemas.microsoft.com/office/drawing/2014/main" id="{22EA762F-C3EB-3F4C-A1B7-79112DED8DB9}"/>
              </a:ext>
            </a:extLst>
          </p:cNvPr>
          <p:cNvPicPr>
            <a:picLocks noChangeAspect="1"/>
          </p:cNvPicPr>
          <p:nvPr/>
        </p:nvPicPr>
        <p:blipFill>
          <a:blip r:embed="rId5"/>
          <a:stretch>
            <a:fillRect/>
          </a:stretch>
        </p:blipFill>
        <p:spPr>
          <a:xfrm>
            <a:off x="1511301" y="5026454"/>
            <a:ext cx="2514600" cy="1831546"/>
          </a:xfrm>
          <a:prstGeom prst="rect">
            <a:avLst/>
          </a:prstGeom>
        </p:spPr>
      </p:pic>
      <p:pic>
        <p:nvPicPr>
          <p:cNvPr id="9" name="Image 8">
            <a:extLst>
              <a:ext uri="{FF2B5EF4-FFF2-40B4-BE49-F238E27FC236}">
                <a16:creationId xmlns:a16="http://schemas.microsoft.com/office/drawing/2014/main" id="{68416E07-3E9E-924B-ADF3-E806BF58D416}"/>
              </a:ext>
            </a:extLst>
          </p:cNvPr>
          <p:cNvPicPr>
            <a:picLocks noChangeAspect="1"/>
          </p:cNvPicPr>
          <p:nvPr/>
        </p:nvPicPr>
        <p:blipFill>
          <a:blip r:embed="rId6"/>
          <a:stretch>
            <a:fillRect/>
          </a:stretch>
        </p:blipFill>
        <p:spPr>
          <a:xfrm>
            <a:off x="1511301" y="1092976"/>
            <a:ext cx="2514600" cy="1831546"/>
          </a:xfrm>
          <a:prstGeom prst="rect">
            <a:avLst/>
          </a:prstGeom>
        </p:spPr>
      </p:pic>
      <p:pic>
        <p:nvPicPr>
          <p:cNvPr id="11" name="Image 10">
            <a:extLst>
              <a:ext uri="{FF2B5EF4-FFF2-40B4-BE49-F238E27FC236}">
                <a16:creationId xmlns:a16="http://schemas.microsoft.com/office/drawing/2014/main" id="{1AD60F53-4706-4947-88C0-01A3E6D522EB}"/>
              </a:ext>
            </a:extLst>
          </p:cNvPr>
          <p:cNvPicPr>
            <a:picLocks noChangeAspect="1"/>
          </p:cNvPicPr>
          <p:nvPr/>
        </p:nvPicPr>
        <p:blipFill>
          <a:blip r:embed="rId7"/>
          <a:stretch>
            <a:fillRect/>
          </a:stretch>
        </p:blipFill>
        <p:spPr>
          <a:xfrm>
            <a:off x="1511301" y="3059715"/>
            <a:ext cx="2514600" cy="1831546"/>
          </a:xfrm>
          <a:prstGeom prst="rect">
            <a:avLst/>
          </a:prstGeom>
        </p:spPr>
      </p:pic>
      <p:pic>
        <p:nvPicPr>
          <p:cNvPr id="12" name="Picture 4" descr="CIG_logo_color_2_inch.jpg">
            <a:extLst>
              <a:ext uri="{FF2B5EF4-FFF2-40B4-BE49-F238E27FC236}">
                <a16:creationId xmlns:a16="http://schemas.microsoft.com/office/drawing/2014/main" id="{3EA47BB9-89C4-8144-8064-B4F345F3E0AC}"/>
              </a:ext>
            </a:extLst>
          </p:cNvPr>
          <p:cNvPicPr>
            <a:picLocks noChangeAspect="1"/>
          </p:cNvPicPr>
          <p:nvPr/>
        </p:nvPicPr>
        <p:blipFill>
          <a:blip r:embed="rId8"/>
          <a:srcRect/>
          <a:stretch>
            <a:fillRect/>
          </a:stretch>
        </p:blipFill>
        <p:spPr bwMode="auto">
          <a:xfrm>
            <a:off x="11297444" y="5568632"/>
            <a:ext cx="671512" cy="1143000"/>
          </a:xfrm>
          <a:prstGeom prst="rect">
            <a:avLst/>
          </a:prstGeom>
          <a:noFill/>
          <a:ln w="9525">
            <a:noFill/>
            <a:miter lim="800000"/>
            <a:headEnd/>
            <a:tailEnd/>
          </a:ln>
        </p:spPr>
      </p:pic>
      <p:sp>
        <p:nvSpPr>
          <p:cNvPr id="13" name="ZoneTexte 12">
            <a:extLst>
              <a:ext uri="{FF2B5EF4-FFF2-40B4-BE49-F238E27FC236}">
                <a16:creationId xmlns:a16="http://schemas.microsoft.com/office/drawing/2014/main" id="{EEE4601E-CE09-B647-BA57-D77EB4980D31}"/>
              </a:ext>
            </a:extLst>
          </p:cNvPr>
          <p:cNvSpPr txBox="1"/>
          <p:nvPr/>
        </p:nvSpPr>
        <p:spPr>
          <a:xfrm>
            <a:off x="4368800" y="1518056"/>
            <a:ext cx="2222724" cy="461665"/>
          </a:xfrm>
          <a:prstGeom prst="rect">
            <a:avLst/>
          </a:prstGeom>
          <a:noFill/>
        </p:spPr>
        <p:txBody>
          <a:bodyPr wrap="none" rtlCol="0">
            <a:spAutoFit/>
          </a:bodyPr>
          <a:lstStyle/>
          <a:p>
            <a:r>
              <a:rPr lang="fr-FR" sz="2400" b="1" dirty="0" err="1"/>
              <a:t>Climate</a:t>
            </a:r>
            <a:r>
              <a:rPr lang="fr-FR" sz="2400" b="1" dirty="0"/>
              <a:t> </a:t>
            </a:r>
            <a:r>
              <a:rPr lang="fr-FR" sz="2400" b="1" dirty="0" err="1"/>
              <a:t>Toolbox</a:t>
            </a:r>
            <a:endParaRPr lang="fr-FR" sz="2400" b="1" dirty="0"/>
          </a:p>
        </p:txBody>
      </p:sp>
      <p:sp>
        <p:nvSpPr>
          <p:cNvPr id="14" name="ZoneTexte 13">
            <a:extLst>
              <a:ext uri="{FF2B5EF4-FFF2-40B4-BE49-F238E27FC236}">
                <a16:creationId xmlns:a16="http://schemas.microsoft.com/office/drawing/2014/main" id="{F13989F5-547D-1B47-A6FF-71883DA5D276}"/>
              </a:ext>
            </a:extLst>
          </p:cNvPr>
          <p:cNvSpPr txBox="1"/>
          <p:nvPr/>
        </p:nvSpPr>
        <p:spPr>
          <a:xfrm>
            <a:off x="4368800" y="3513823"/>
            <a:ext cx="3785075" cy="461665"/>
          </a:xfrm>
          <a:prstGeom prst="rect">
            <a:avLst/>
          </a:prstGeom>
          <a:noFill/>
        </p:spPr>
        <p:txBody>
          <a:bodyPr wrap="none" rtlCol="0">
            <a:spAutoFit/>
          </a:bodyPr>
          <a:lstStyle/>
          <a:p>
            <a:r>
              <a:rPr lang="fr-FR" sz="2400" b="1" dirty="0"/>
              <a:t>Water </a:t>
            </a:r>
            <a:r>
              <a:rPr lang="fr-FR" sz="2400" b="1" dirty="0" err="1"/>
              <a:t>Resources</a:t>
            </a:r>
            <a:r>
              <a:rPr lang="fr-FR" sz="2400" b="1" dirty="0"/>
              <a:t> Dashboard</a:t>
            </a:r>
          </a:p>
        </p:txBody>
      </p:sp>
      <p:sp>
        <p:nvSpPr>
          <p:cNvPr id="15" name="ZoneTexte 14">
            <a:extLst>
              <a:ext uri="{FF2B5EF4-FFF2-40B4-BE49-F238E27FC236}">
                <a16:creationId xmlns:a16="http://schemas.microsoft.com/office/drawing/2014/main" id="{8047318A-441F-0D4B-B5AB-AD07ADAF199B}"/>
              </a:ext>
            </a:extLst>
          </p:cNvPr>
          <p:cNvSpPr txBox="1"/>
          <p:nvPr/>
        </p:nvSpPr>
        <p:spPr>
          <a:xfrm>
            <a:off x="4368800" y="5480562"/>
            <a:ext cx="3099695" cy="461665"/>
          </a:xfrm>
          <a:prstGeom prst="rect">
            <a:avLst/>
          </a:prstGeom>
          <a:noFill/>
        </p:spPr>
        <p:txBody>
          <a:bodyPr wrap="none" rtlCol="0">
            <a:spAutoFit/>
          </a:bodyPr>
          <a:lstStyle/>
          <a:p>
            <a:r>
              <a:rPr lang="fr-FR" sz="2400" b="1" dirty="0" err="1"/>
              <a:t>Climate</a:t>
            </a:r>
            <a:r>
              <a:rPr lang="fr-FR" sz="2400" b="1" dirty="0"/>
              <a:t> Impacts Group</a:t>
            </a:r>
          </a:p>
        </p:txBody>
      </p:sp>
    </p:spTree>
    <p:extLst>
      <p:ext uri="{BB962C8B-B14F-4D97-AF65-F5344CB8AC3E}">
        <p14:creationId xmlns:p14="http://schemas.microsoft.com/office/powerpoint/2010/main" val="61899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2279374"/>
            <a:ext cx="9120187" cy="2152384"/>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Use sensitivity testing to explore impacts: </a:t>
            </a:r>
            <a:r>
              <a:rPr lang="en-US" sz="3600" dirty="0">
                <a:latin typeface="Avenir Next" charset="0"/>
                <a:ea typeface="Avenir Next" charset="0"/>
                <a:cs typeface="Avenir Next" charset="0"/>
              </a:rPr>
              <a:t>”What happens if” scenarios are a valuable way to explore vulnerabilities.</a:t>
            </a:r>
          </a:p>
        </p:txBody>
      </p:sp>
    </p:spTree>
    <p:extLst>
      <p:ext uri="{BB962C8B-B14F-4D97-AF65-F5344CB8AC3E}">
        <p14:creationId xmlns:p14="http://schemas.microsoft.com/office/powerpoint/2010/main" val="293322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92" y="116588"/>
            <a:ext cx="11642383" cy="1262920"/>
          </a:xfrm>
        </p:spPr>
        <p:txBody>
          <a:bodyPr>
            <a:noAutofit/>
          </a:bodyPr>
          <a:lstStyle/>
          <a:p>
            <a:pPr algn="ctr"/>
            <a:r>
              <a:rPr lang="en-US" dirty="0">
                <a:latin typeface="Avenir Next" charset="0"/>
                <a:ea typeface="Avenir Next" charset="0"/>
                <a:cs typeface="Avenir Next" charset="0"/>
              </a:rPr>
              <a:t>Use sensitivity testing to explore impacts</a:t>
            </a:r>
          </a:p>
        </p:txBody>
      </p:sp>
      <p:sp>
        <p:nvSpPr>
          <p:cNvPr id="4" name="ZoneTexte 3">
            <a:extLst>
              <a:ext uri="{FF2B5EF4-FFF2-40B4-BE49-F238E27FC236}">
                <a16:creationId xmlns:a16="http://schemas.microsoft.com/office/drawing/2014/main" id="{045B945C-2624-254F-BD4D-5629B478AEE8}"/>
              </a:ext>
            </a:extLst>
          </p:cNvPr>
          <p:cNvSpPr txBox="1"/>
          <p:nvPr/>
        </p:nvSpPr>
        <p:spPr>
          <a:xfrm>
            <a:off x="40341" y="6434880"/>
            <a:ext cx="8104013" cy="369332"/>
          </a:xfrm>
          <a:prstGeom prst="rect">
            <a:avLst/>
          </a:prstGeom>
          <a:noFill/>
        </p:spPr>
        <p:txBody>
          <a:bodyPr wrap="none" rtlCol="0">
            <a:spAutoFit/>
          </a:bodyPr>
          <a:lstStyle/>
          <a:p>
            <a:r>
              <a:rPr lang="fr-FR" dirty="0">
                <a:solidFill>
                  <a:schemeClr val="tx1">
                    <a:lumMod val="75000"/>
                    <a:lumOff val="25000"/>
                  </a:schemeClr>
                </a:solidFill>
              </a:rPr>
              <a:t>https://www.wucaonline.org/assets/pdf/awwa2018-portland-resiliency.pdf</a:t>
            </a:r>
          </a:p>
        </p:txBody>
      </p:sp>
      <p:pic>
        <p:nvPicPr>
          <p:cNvPr id="6" name="Image 5">
            <a:extLst>
              <a:ext uri="{FF2B5EF4-FFF2-40B4-BE49-F238E27FC236}">
                <a16:creationId xmlns:a16="http://schemas.microsoft.com/office/drawing/2014/main" id="{6A884F48-9DC5-7A4D-AD15-0F79AA8781D0}"/>
              </a:ext>
            </a:extLst>
          </p:cNvPr>
          <p:cNvPicPr>
            <a:picLocks noChangeAspect="1"/>
          </p:cNvPicPr>
          <p:nvPr/>
        </p:nvPicPr>
        <p:blipFill rotWithShape="1">
          <a:blip r:embed="rId3"/>
          <a:srcRect l="1072" t="58413" r="69881" b="8107"/>
          <a:stretch/>
        </p:blipFill>
        <p:spPr>
          <a:xfrm>
            <a:off x="366529" y="4925048"/>
            <a:ext cx="1973943" cy="1279785"/>
          </a:xfrm>
          <a:prstGeom prst="rect">
            <a:avLst/>
          </a:prstGeom>
        </p:spPr>
      </p:pic>
      <p:pic>
        <p:nvPicPr>
          <p:cNvPr id="8" name="Image 7">
            <a:extLst>
              <a:ext uri="{FF2B5EF4-FFF2-40B4-BE49-F238E27FC236}">
                <a16:creationId xmlns:a16="http://schemas.microsoft.com/office/drawing/2014/main" id="{1FB8991B-0358-2F42-800E-CCC6E8F0E5F2}"/>
              </a:ext>
            </a:extLst>
          </p:cNvPr>
          <p:cNvPicPr>
            <a:picLocks noChangeAspect="1"/>
          </p:cNvPicPr>
          <p:nvPr/>
        </p:nvPicPr>
        <p:blipFill rotWithShape="1">
          <a:blip r:embed="rId4"/>
          <a:srcRect l="47262" t="26878" r="1071" b="18519"/>
          <a:stretch/>
        </p:blipFill>
        <p:spPr>
          <a:xfrm>
            <a:off x="256392" y="1379508"/>
            <a:ext cx="5598983" cy="3328427"/>
          </a:xfrm>
          <a:prstGeom prst="rect">
            <a:avLst/>
          </a:prstGeom>
        </p:spPr>
      </p:pic>
      <p:pic>
        <p:nvPicPr>
          <p:cNvPr id="14" name="Image 13">
            <a:extLst>
              <a:ext uri="{FF2B5EF4-FFF2-40B4-BE49-F238E27FC236}">
                <a16:creationId xmlns:a16="http://schemas.microsoft.com/office/drawing/2014/main" id="{66B1D91E-CD3B-6B4B-8741-945238A975E5}"/>
              </a:ext>
            </a:extLst>
          </p:cNvPr>
          <p:cNvPicPr>
            <a:picLocks noChangeAspect="1"/>
          </p:cNvPicPr>
          <p:nvPr/>
        </p:nvPicPr>
        <p:blipFill rotWithShape="1">
          <a:blip r:embed="rId5"/>
          <a:srcRect l="53809" t="18367" r="953" b="11110"/>
          <a:stretch/>
        </p:blipFill>
        <p:spPr>
          <a:xfrm>
            <a:off x="6310775" y="1379508"/>
            <a:ext cx="5515430" cy="4836412"/>
          </a:xfrm>
          <a:prstGeom prst="rect">
            <a:avLst/>
          </a:prstGeom>
        </p:spPr>
      </p:pic>
    </p:spTree>
    <p:extLst>
      <p:ext uri="{BB962C8B-B14F-4D97-AF65-F5344CB8AC3E}">
        <p14:creationId xmlns:p14="http://schemas.microsoft.com/office/powerpoint/2010/main" val="700161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1908313"/>
            <a:ext cx="9120187" cy="2783967"/>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Learn from events as they happen: </a:t>
            </a:r>
            <a:r>
              <a:rPr lang="en-US" sz="3600" dirty="0">
                <a:latin typeface="Avenir Next" charset="0"/>
                <a:ea typeface="Avenir Next" charset="0"/>
                <a:cs typeface="Avenir Next" charset="0"/>
              </a:rPr>
              <a:t>These are “dress rehearsals” for the future, and probably the best way to understand what works / doesn’t.</a:t>
            </a:r>
          </a:p>
        </p:txBody>
      </p:sp>
    </p:spTree>
    <p:extLst>
      <p:ext uri="{BB962C8B-B14F-4D97-AF65-F5344CB8AC3E}">
        <p14:creationId xmlns:p14="http://schemas.microsoft.com/office/powerpoint/2010/main" val="191697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8FEC71-A0AB-E649-86A8-6273D8FF46ED}"/>
              </a:ext>
            </a:extLst>
          </p:cNvPr>
          <p:cNvSpPr>
            <a:spLocks noChangeAspect="1"/>
          </p:cNvSpPr>
          <p:nvPr/>
        </p:nvSpPr>
        <p:spPr>
          <a:xfrm>
            <a:off x="3123879" y="2974350"/>
            <a:ext cx="7882128" cy="1371097"/>
          </a:xfrm>
          <a:prstGeom prst="rect">
            <a:avLst/>
          </a:prstGeom>
          <a:solidFill>
            <a:srgbClr val="4C130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hangingPunct="0">
              <a:defRPr/>
            </a:pPr>
            <a:endParaRPr lang="en-US" sz="1687" b="1" kern="0">
              <a:solidFill>
                <a:prstClr val="white"/>
              </a:solidFill>
              <a:latin typeface="Calibri"/>
              <a:sym typeface="Helvetica Neue"/>
            </a:endParaRPr>
          </a:p>
        </p:txBody>
      </p:sp>
      <p:sp>
        <p:nvSpPr>
          <p:cNvPr id="15" name="Rectangle 14">
            <a:extLst>
              <a:ext uri="{FF2B5EF4-FFF2-40B4-BE49-F238E27FC236}">
                <a16:creationId xmlns:a16="http://schemas.microsoft.com/office/drawing/2014/main" id="{9730C6C5-597C-054A-9952-19FB6D9C40B0}"/>
              </a:ext>
            </a:extLst>
          </p:cNvPr>
          <p:cNvSpPr>
            <a:spLocks noChangeAspect="1"/>
          </p:cNvSpPr>
          <p:nvPr/>
        </p:nvSpPr>
        <p:spPr>
          <a:xfrm>
            <a:off x="3120987" y="1131090"/>
            <a:ext cx="7885020" cy="1371600"/>
          </a:xfrm>
          <a:prstGeom prst="rect">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hangingPunct="0">
              <a:defRPr/>
            </a:pPr>
            <a:endParaRPr lang="en-US" sz="1687" b="1" kern="0">
              <a:solidFill>
                <a:prstClr val="white"/>
              </a:solidFill>
              <a:latin typeface="Calibri"/>
              <a:sym typeface="Helvetica Neue"/>
            </a:endParaRPr>
          </a:p>
        </p:txBody>
      </p:sp>
      <p:sp>
        <p:nvSpPr>
          <p:cNvPr id="7" name="Title 1"/>
          <p:cNvSpPr txBox="1">
            <a:spLocks/>
          </p:cNvSpPr>
          <p:nvPr/>
        </p:nvSpPr>
        <p:spPr bwMode="auto">
          <a:xfrm>
            <a:off x="122581" y="0"/>
            <a:ext cx="66421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14353">
              <a:defRPr/>
            </a:pPr>
            <a:r>
              <a:rPr lang="en-US" altLang="en-US" sz="3094" dirty="0">
                <a:solidFill>
                  <a:srgbClr val="000000"/>
                </a:solidFill>
                <a:latin typeface="Avenir Next" charset="0"/>
                <a:ea typeface="Avenir Next" charset="0"/>
                <a:cs typeface="Avenir Next" charset="0"/>
                <a:sym typeface="Helvetica Neue"/>
              </a:rPr>
              <a:t>2015: A preview of the future</a:t>
            </a:r>
          </a:p>
        </p:txBody>
      </p:sp>
      <p:sp>
        <p:nvSpPr>
          <p:cNvPr id="3" name="Rectangle 2">
            <a:extLst>
              <a:ext uri="{FF2B5EF4-FFF2-40B4-BE49-F238E27FC236}">
                <a16:creationId xmlns:a16="http://schemas.microsoft.com/office/drawing/2014/main" id="{312DBD09-C272-E043-9389-032F18A1795E}"/>
              </a:ext>
            </a:extLst>
          </p:cNvPr>
          <p:cNvSpPr/>
          <p:nvPr/>
        </p:nvSpPr>
        <p:spPr>
          <a:xfrm>
            <a:off x="3287743" y="1340023"/>
            <a:ext cx="6953877" cy="954107"/>
          </a:xfrm>
          <a:prstGeom prst="rect">
            <a:avLst/>
          </a:prstGeom>
        </p:spPr>
        <p:txBody>
          <a:bodyPr wrap="square">
            <a:spAutoFit/>
          </a:bodyPr>
          <a:lstStyle/>
          <a:p>
            <a:pPr defTabSz="410751" hangingPunct="0">
              <a:defRPr/>
            </a:pPr>
            <a:r>
              <a:rPr lang="en-US" sz="2800" kern="0" dirty="0">
                <a:solidFill>
                  <a:prstClr val="white"/>
                </a:solidFill>
                <a:latin typeface="Avenir Next" panose="020B0503020202020204" pitchFamily="34" charset="0"/>
                <a:ea typeface="Helvetica Neue"/>
                <a:cs typeface="Helvetica Neue"/>
                <a:sym typeface="Helvetica Neue"/>
              </a:rPr>
              <a:t>Warmest year on record for the NW </a:t>
            </a:r>
          </a:p>
          <a:p>
            <a:pPr defTabSz="410751" hangingPunct="0">
              <a:defRPr/>
            </a:pPr>
            <a:r>
              <a:rPr lang="en-US" sz="2800" kern="0" dirty="0">
                <a:solidFill>
                  <a:prstClr val="white"/>
                </a:solidFill>
                <a:latin typeface="Avenir Next" panose="020B0503020202020204" pitchFamily="34" charset="0"/>
                <a:ea typeface="Helvetica Neue"/>
                <a:cs typeface="Helvetica Neue"/>
                <a:sym typeface="Helvetica Neue"/>
              </a:rPr>
              <a:t>~5ºF warmer than pre-industrial</a:t>
            </a:r>
          </a:p>
        </p:txBody>
      </p:sp>
      <p:pic>
        <p:nvPicPr>
          <p:cNvPr id="5" name="Picture 4">
            <a:extLst>
              <a:ext uri="{FF2B5EF4-FFF2-40B4-BE49-F238E27FC236}">
                <a16:creationId xmlns:a16="http://schemas.microsoft.com/office/drawing/2014/main" id="{79F8DA1B-19C0-9B41-AC8C-43A1ECC234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37353" y="1131090"/>
            <a:ext cx="1448299" cy="1371600"/>
          </a:xfrm>
          <a:prstGeom prst="rect">
            <a:avLst/>
          </a:prstGeom>
        </p:spPr>
      </p:pic>
      <p:sp>
        <p:nvSpPr>
          <p:cNvPr id="11" name="Rectangle 10">
            <a:extLst>
              <a:ext uri="{FF2B5EF4-FFF2-40B4-BE49-F238E27FC236}">
                <a16:creationId xmlns:a16="http://schemas.microsoft.com/office/drawing/2014/main" id="{5C349BF0-6524-AC4D-8974-E486A65367FA}"/>
              </a:ext>
            </a:extLst>
          </p:cNvPr>
          <p:cNvSpPr/>
          <p:nvPr/>
        </p:nvSpPr>
        <p:spPr>
          <a:xfrm>
            <a:off x="3287743" y="3398288"/>
            <a:ext cx="7321985" cy="523220"/>
          </a:xfrm>
          <a:prstGeom prst="rect">
            <a:avLst/>
          </a:prstGeom>
        </p:spPr>
        <p:txBody>
          <a:bodyPr wrap="square">
            <a:spAutoFit/>
          </a:bodyPr>
          <a:lstStyle/>
          <a:p>
            <a:pPr defTabSz="410751" hangingPunct="0">
              <a:defRPr/>
            </a:pPr>
            <a:r>
              <a:rPr lang="en-US" sz="2800" kern="0" dirty="0">
                <a:solidFill>
                  <a:prstClr val="white"/>
                </a:solidFill>
                <a:latin typeface="Avenir Next" panose="020B0503020202020204" pitchFamily="34" charset="0"/>
                <a:ea typeface="Helvetica Neue"/>
                <a:cs typeface="Helvetica Neue"/>
                <a:sym typeface="Helvetica Neue"/>
              </a:rPr>
              <a:t>7</a:t>
            </a:r>
            <a:r>
              <a:rPr lang="en-US" sz="2800" kern="0" baseline="30000" dirty="0">
                <a:solidFill>
                  <a:prstClr val="white"/>
                </a:solidFill>
                <a:latin typeface="Avenir Next" panose="020B0503020202020204" pitchFamily="34" charset="0"/>
                <a:ea typeface="Helvetica Neue"/>
                <a:cs typeface="Helvetica Neue"/>
                <a:sym typeface="Helvetica Neue"/>
              </a:rPr>
              <a:t>th</a:t>
            </a:r>
            <a:r>
              <a:rPr lang="en-US" sz="2800" kern="0" dirty="0">
                <a:solidFill>
                  <a:prstClr val="white"/>
                </a:solidFill>
                <a:latin typeface="Avenir Next" panose="020B0503020202020204" pitchFamily="34" charset="0"/>
                <a:ea typeface="Helvetica Neue"/>
                <a:cs typeface="Helvetica Neue"/>
                <a:sym typeface="Helvetica Neue"/>
              </a:rPr>
              <a:t> driest January to June in the Northwest</a:t>
            </a:r>
          </a:p>
        </p:txBody>
      </p:sp>
      <p:sp>
        <p:nvSpPr>
          <p:cNvPr id="17" name="Rectangle 16">
            <a:extLst>
              <a:ext uri="{FF2B5EF4-FFF2-40B4-BE49-F238E27FC236}">
                <a16:creationId xmlns:a16="http://schemas.microsoft.com/office/drawing/2014/main" id="{720F6AED-6F1E-1E40-8D0A-B2499A9467D1}"/>
              </a:ext>
            </a:extLst>
          </p:cNvPr>
          <p:cNvSpPr>
            <a:spLocks noChangeAspect="1"/>
          </p:cNvSpPr>
          <p:nvPr/>
        </p:nvSpPr>
        <p:spPr>
          <a:xfrm>
            <a:off x="3123879" y="4817107"/>
            <a:ext cx="7882128" cy="1371096"/>
          </a:xfrm>
          <a:prstGeom prst="rect">
            <a:avLst/>
          </a:prstGeom>
          <a:solidFill>
            <a:schemeClr val="tx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hangingPunct="0">
              <a:defRPr/>
            </a:pPr>
            <a:endParaRPr lang="en-US" sz="1687" b="1" kern="0" dirty="0">
              <a:solidFill>
                <a:prstClr val="white"/>
              </a:solidFill>
              <a:latin typeface="Calibri"/>
              <a:sym typeface="Helvetica Neue"/>
            </a:endParaRPr>
          </a:p>
        </p:txBody>
      </p:sp>
      <p:sp>
        <p:nvSpPr>
          <p:cNvPr id="18" name="Rectangle 17">
            <a:extLst>
              <a:ext uri="{FF2B5EF4-FFF2-40B4-BE49-F238E27FC236}">
                <a16:creationId xmlns:a16="http://schemas.microsoft.com/office/drawing/2014/main" id="{319C789D-877C-4440-9EC1-8ED2CE11C783}"/>
              </a:ext>
            </a:extLst>
          </p:cNvPr>
          <p:cNvSpPr/>
          <p:nvPr/>
        </p:nvSpPr>
        <p:spPr>
          <a:xfrm>
            <a:off x="3287744" y="5025601"/>
            <a:ext cx="7321984" cy="954107"/>
          </a:xfrm>
          <a:prstGeom prst="rect">
            <a:avLst/>
          </a:prstGeom>
        </p:spPr>
        <p:txBody>
          <a:bodyPr wrap="square">
            <a:spAutoFit/>
          </a:bodyPr>
          <a:lstStyle/>
          <a:p>
            <a:pPr defTabSz="410751" hangingPunct="0">
              <a:defRPr/>
            </a:pPr>
            <a:r>
              <a:rPr lang="en-US" sz="2800" kern="0" dirty="0">
                <a:solidFill>
                  <a:prstClr val="white"/>
                </a:solidFill>
                <a:latin typeface="Avenir Next" panose="020B0503020202020204" pitchFamily="34" charset="0"/>
                <a:ea typeface="Helvetica Neue"/>
                <a:cs typeface="Helvetica Neue"/>
                <a:sym typeface="Helvetica Neue"/>
              </a:rPr>
              <a:t>Lowest snowpack on record for WA </a:t>
            </a:r>
          </a:p>
          <a:p>
            <a:pPr defTabSz="410751" hangingPunct="0">
              <a:defRPr/>
            </a:pPr>
            <a:r>
              <a:rPr lang="en-US" sz="2800" kern="0" dirty="0">
                <a:solidFill>
                  <a:prstClr val="white"/>
                </a:solidFill>
                <a:latin typeface="Avenir Next" panose="020B0503020202020204" pitchFamily="34" charset="0"/>
                <a:ea typeface="Helvetica Neue"/>
                <a:cs typeface="Helvetica Neue"/>
                <a:sym typeface="Helvetica Neue"/>
              </a:rPr>
              <a:t>30% of normal (1970-1999 average)</a:t>
            </a:r>
          </a:p>
        </p:txBody>
      </p:sp>
      <p:pic>
        <p:nvPicPr>
          <p:cNvPr id="20" name="Picture 19">
            <a:extLst>
              <a:ext uri="{FF2B5EF4-FFF2-40B4-BE49-F238E27FC236}">
                <a16:creationId xmlns:a16="http://schemas.microsoft.com/office/drawing/2014/main" id="{11243F1F-E25B-744E-8A02-61F889883D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521422" y="4837705"/>
            <a:ext cx="1280160" cy="1280160"/>
          </a:xfrm>
          <a:prstGeom prst="rect">
            <a:avLst/>
          </a:prstGeom>
        </p:spPr>
      </p:pic>
      <p:pic>
        <p:nvPicPr>
          <p:cNvPr id="22" name="Picture 21">
            <a:extLst>
              <a:ext uri="{FF2B5EF4-FFF2-40B4-BE49-F238E27FC236}">
                <a16:creationId xmlns:a16="http://schemas.microsoft.com/office/drawing/2014/main" id="{3B8CD388-BEB1-8849-B6A2-76C71A8778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5702" y="2973847"/>
            <a:ext cx="1371600" cy="1371600"/>
          </a:xfrm>
          <a:prstGeom prst="rect">
            <a:avLst/>
          </a:prstGeom>
        </p:spPr>
      </p:pic>
      <p:sp>
        <p:nvSpPr>
          <p:cNvPr id="23" name="TextBox 22">
            <a:extLst>
              <a:ext uri="{FF2B5EF4-FFF2-40B4-BE49-F238E27FC236}">
                <a16:creationId xmlns:a16="http://schemas.microsoft.com/office/drawing/2014/main" id="{84A3B566-67D3-4B4C-951E-C62F79953411}"/>
              </a:ext>
            </a:extLst>
          </p:cNvPr>
          <p:cNvSpPr txBox="1"/>
          <p:nvPr/>
        </p:nvSpPr>
        <p:spPr>
          <a:xfrm>
            <a:off x="10241620" y="6337027"/>
            <a:ext cx="1710725" cy="352148"/>
          </a:xfrm>
          <a:prstGeom prst="rect">
            <a:avLst/>
          </a:prstGeom>
          <a:noFill/>
        </p:spPr>
        <p:txBody>
          <a:bodyPr wrap="none" rtlCol="0">
            <a:spAutoFit/>
          </a:bodyPr>
          <a:lstStyle/>
          <a:p>
            <a:pPr algn="r" defTabSz="410751" hangingPunct="0">
              <a:defRPr/>
            </a:pPr>
            <a:r>
              <a:rPr lang="en-US" sz="844" kern="0" dirty="0">
                <a:solidFill>
                  <a:srgbClr val="000000"/>
                </a:solidFill>
                <a:latin typeface="Avenir Next" panose="020B0503020202020204" pitchFamily="34" charset="0"/>
                <a:ea typeface="Helvetica Neue"/>
                <a:cs typeface="Helvetica Neue"/>
                <a:sym typeface="Helvetica Neue"/>
              </a:rPr>
              <a:t>Data: NCA 2018</a:t>
            </a:r>
          </a:p>
          <a:p>
            <a:pPr algn="r" defTabSz="410751" hangingPunct="0">
              <a:defRPr/>
            </a:pPr>
            <a:r>
              <a:rPr lang="en-US" sz="844" kern="0" dirty="0">
                <a:solidFill>
                  <a:srgbClr val="000000"/>
                </a:solidFill>
                <a:latin typeface="Avenir Next" panose="020B0503020202020204" pitchFamily="34" charset="0"/>
                <a:ea typeface="Helvetica Neue"/>
                <a:cs typeface="Helvetica Neue"/>
                <a:sym typeface="Helvetica Neue"/>
              </a:rPr>
              <a:t>Figure: Climate Impacts Group</a:t>
            </a:r>
          </a:p>
        </p:txBody>
      </p:sp>
      <p:pic>
        <p:nvPicPr>
          <p:cNvPr id="13" name="Picture 22" descr="CIG_logo_color_2_inch.jpg">
            <a:extLst>
              <a:ext uri="{FF2B5EF4-FFF2-40B4-BE49-F238E27FC236}">
                <a16:creationId xmlns:a16="http://schemas.microsoft.com/office/drawing/2014/main" id="{9A3E50B5-A8D2-804A-9CA0-01A9F0118F2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581" y="584457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898092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68DF8A-F2CF-0D43-8516-2A773D53F7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934" t="41459" r="1763" b="7279"/>
          <a:stretch/>
        </p:blipFill>
        <p:spPr>
          <a:xfrm>
            <a:off x="6970641" y="3531703"/>
            <a:ext cx="4532245" cy="3326297"/>
          </a:xfrm>
          <a:prstGeom prst="rect">
            <a:avLst/>
          </a:prstGeom>
        </p:spPr>
      </p:pic>
      <p:sp>
        <p:nvSpPr>
          <p:cNvPr id="10" name="TextBox 9">
            <a:extLst>
              <a:ext uri="{FF2B5EF4-FFF2-40B4-BE49-F238E27FC236}">
                <a16:creationId xmlns:a16="http://schemas.microsoft.com/office/drawing/2014/main" id="{88731866-93BE-8542-B2B9-975E86FAE80D}"/>
              </a:ext>
            </a:extLst>
          </p:cNvPr>
          <p:cNvSpPr txBox="1"/>
          <p:nvPr/>
        </p:nvSpPr>
        <p:spPr>
          <a:xfrm>
            <a:off x="10380673" y="6505852"/>
            <a:ext cx="1710725" cy="352148"/>
          </a:xfrm>
          <a:prstGeom prst="rect">
            <a:avLst/>
          </a:prstGeom>
          <a:noFill/>
        </p:spPr>
        <p:txBody>
          <a:bodyPr wrap="none" rtlCol="0">
            <a:spAutoFit/>
          </a:bodyPr>
          <a:lstStyle/>
          <a:p>
            <a:pPr algn="r" defTabSz="410751" hangingPunct="0">
              <a:defRPr/>
            </a:pPr>
            <a:r>
              <a:rPr lang="en-US" sz="844" kern="0" dirty="0">
                <a:solidFill>
                  <a:srgbClr val="000000"/>
                </a:solidFill>
                <a:latin typeface="Avenir Next" panose="020B0503020202020204" pitchFamily="34" charset="0"/>
                <a:ea typeface="Helvetica Neue"/>
                <a:cs typeface="Helvetica Neue"/>
                <a:sym typeface="Helvetica Neue"/>
              </a:rPr>
              <a:t>Data: NCA 2018</a:t>
            </a:r>
          </a:p>
          <a:p>
            <a:pPr algn="r" defTabSz="410751" hangingPunct="0">
              <a:defRPr/>
            </a:pPr>
            <a:r>
              <a:rPr lang="en-US" sz="844" kern="0" dirty="0">
                <a:solidFill>
                  <a:srgbClr val="000000"/>
                </a:solidFill>
                <a:latin typeface="Avenir Next" panose="020B0503020202020204" pitchFamily="34" charset="0"/>
                <a:ea typeface="Helvetica Neue"/>
                <a:cs typeface="Helvetica Neue"/>
                <a:sym typeface="Helvetica Neue"/>
              </a:rPr>
              <a:t>Figure: Climate Impacts Group</a:t>
            </a:r>
          </a:p>
        </p:txBody>
      </p:sp>
      <p:pic>
        <p:nvPicPr>
          <p:cNvPr id="5" name="Picture 8">
            <a:extLst>
              <a:ext uri="{FF2B5EF4-FFF2-40B4-BE49-F238E27FC236}">
                <a16:creationId xmlns:a16="http://schemas.microsoft.com/office/drawing/2014/main" id="{33853F39-7872-064D-B8A6-FA091DC974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48" t="41459" r="49319" b="7279"/>
          <a:stretch/>
        </p:blipFill>
        <p:spPr>
          <a:xfrm>
            <a:off x="1541735" y="3531704"/>
            <a:ext cx="4585253" cy="3326297"/>
          </a:xfrm>
          <a:prstGeom prst="rect">
            <a:avLst/>
          </a:prstGeom>
        </p:spPr>
      </p:pic>
      <p:pic>
        <p:nvPicPr>
          <p:cNvPr id="6" name="Picture 8">
            <a:extLst>
              <a:ext uri="{FF2B5EF4-FFF2-40B4-BE49-F238E27FC236}">
                <a16:creationId xmlns:a16="http://schemas.microsoft.com/office/drawing/2014/main" id="{61258505-A5A1-DC40-895D-9B45F37916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48" r="49319" b="58541"/>
          <a:stretch/>
        </p:blipFill>
        <p:spPr>
          <a:xfrm>
            <a:off x="1541735" y="344557"/>
            <a:ext cx="4585253" cy="2690190"/>
          </a:xfrm>
          <a:prstGeom prst="rect">
            <a:avLst/>
          </a:prstGeom>
        </p:spPr>
      </p:pic>
      <p:pic>
        <p:nvPicPr>
          <p:cNvPr id="7" name="Picture 8">
            <a:extLst>
              <a:ext uri="{FF2B5EF4-FFF2-40B4-BE49-F238E27FC236}">
                <a16:creationId xmlns:a16="http://schemas.microsoft.com/office/drawing/2014/main" id="{C1920C09-EBB5-2947-83C9-F2F96EA912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934" r="1763" b="58541"/>
          <a:stretch/>
        </p:blipFill>
        <p:spPr>
          <a:xfrm>
            <a:off x="6970641" y="344557"/>
            <a:ext cx="4532245" cy="2690190"/>
          </a:xfrm>
          <a:prstGeom prst="rect">
            <a:avLst/>
          </a:prstGeom>
        </p:spPr>
      </p:pic>
      <p:sp>
        <p:nvSpPr>
          <p:cNvPr id="12" name="Title 1">
            <a:extLst>
              <a:ext uri="{FF2B5EF4-FFF2-40B4-BE49-F238E27FC236}">
                <a16:creationId xmlns:a16="http://schemas.microsoft.com/office/drawing/2014/main" id="{AA2F9B01-697A-AF40-98F0-2CC608D628F9}"/>
              </a:ext>
            </a:extLst>
          </p:cNvPr>
          <p:cNvSpPr txBox="1">
            <a:spLocks/>
          </p:cNvSpPr>
          <p:nvPr/>
        </p:nvSpPr>
        <p:spPr bwMode="auto">
          <a:xfrm>
            <a:off x="122581" y="0"/>
            <a:ext cx="66421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14353">
              <a:defRPr/>
            </a:pPr>
            <a:r>
              <a:rPr lang="en-US" altLang="en-US" sz="3094" dirty="0">
                <a:solidFill>
                  <a:srgbClr val="000000"/>
                </a:solidFill>
                <a:latin typeface="Avenir Next" charset="0"/>
                <a:ea typeface="Avenir Next" charset="0"/>
                <a:cs typeface="Avenir Next" charset="0"/>
                <a:sym typeface="Helvetica Neue"/>
              </a:rPr>
              <a:t>2015:</a:t>
            </a:r>
          </a:p>
        </p:txBody>
      </p:sp>
      <p:pic>
        <p:nvPicPr>
          <p:cNvPr id="13" name="Picture 22" descr="CIG_logo_color_2_inch.jpg">
            <a:extLst>
              <a:ext uri="{FF2B5EF4-FFF2-40B4-BE49-F238E27FC236}">
                <a16:creationId xmlns:a16="http://schemas.microsoft.com/office/drawing/2014/main" id="{E166D7C1-21B1-0846-B19C-F76E9FF695D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581" y="5844570"/>
            <a:ext cx="5492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45459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1908313"/>
            <a:ext cx="9120187" cy="2783967"/>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Leverage existing science to benefit from economies of scale: </a:t>
            </a:r>
            <a:r>
              <a:rPr lang="en-US" sz="3600" dirty="0">
                <a:latin typeface="Avenir Next" charset="0"/>
                <a:ea typeface="Avenir Next" charset="0"/>
                <a:cs typeface="Avenir Next" charset="0"/>
              </a:rPr>
              <a:t>Impacts studies can often be conducted over large areas, or at least build on past experience.</a:t>
            </a:r>
          </a:p>
        </p:txBody>
      </p:sp>
    </p:spTree>
    <p:extLst>
      <p:ext uri="{BB962C8B-B14F-4D97-AF65-F5344CB8AC3E}">
        <p14:creationId xmlns:p14="http://schemas.microsoft.com/office/powerpoint/2010/main" val="230216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E758F9-6392-7046-9D84-D7030DFF24B6}"/>
              </a:ext>
            </a:extLst>
          </p:cNvPr>
          <p:cNvSpPr>
            <a:spLocks noGrp="1"/>
          </p:cNvSpPr>
          <p:nvPr>
            <p:ph type="title"/>
          </p:nvPr>
        </p:nvSpPr>
        <p:spPr/>
        <p:txBody>
          <a:bodyPr>
            <a:normAutofit/>
          </a:bodyPr>
          <a:lstStyle/>
          <a:p>
            <a:r>
              <a:rPr lang="fr-FR" dirty="0" err="1"/>
              <a:t>Recent</a:t>
            </a:r>
            <a:r>
              <a:rPr lang="fr-FR" dirty="0"/>
              <a:t> Fine-</a:t>
            </a:r>
            <a:r>
              <a:rPr lang="fr-FR" dirty="0" err="1"/>
              <a:t>Scale</a:t>
            </a:r>
            <a:r>
              <a:rPr lang="fr-FR" dirty="0"/>
              <a:t> </a:t>
            </a:r>
            <a:r>
              <a:rPr lang="fr-FR" dirty="0" err="1"/>
              <a:t>Hydrologic</a:t>
            </a:r>
            <a:r>
              <a:rPr lang="fr-FR" dirty="0"/>
              <a:t> Model Projections</a:t>
            </a:r>
          </a:p>
        </p:txBody>
      </p:sp>
      <p:pic>
        <p:nvPicPr>
          <p:cNvPr id="4" name="Image 3">
            <a:extLst>
              <a:ext uri="{FF2B5EF4-FFF2-40B4-BE49-F238E27FC236}">
                <a16:creationId xmlns:a16="http://schemas.microsoft.com/office/drawing/2014/main" id="{F412F7DF-112B-3A4B-9F19-FB8C137BAC0F}"/>
              </a:ext>
            </a:extLst>
          </p:cNvPr>
          <p:cNvPicPr>
            <a:picLocks noChangeAspect="1"/>
          </p:cNvPicPr>
          <p:nvPr/>
        </p:nvPicPr>
        <p:blipFill>
          <a:blip r:embed="rId2"/>
          <a:stretch>
            <a:fillRect/>
          </a:stretch>
        </p:blipFill>
        <p:spPr>
          <a:xfrm>
            <a:off x="3328086" y="1730491"/>
            <a:ext cx="5012725" cy="4378203"/>
          </a:xfrm>
          <a:prstGeom prst="rect">
            <a:avLst/>
          </a:prstGeom>
        </p:spPr>
      </p:pic>
      <p:cxnSp>
        <p:nvCxnSpPr>
          <p:cNvPr id="9" name="Connecteur droit avec flèche 8">
            <a:extLst>
              <a:ext uri="{FF2B5EF4-FFF2-40B4-BE49-F238E27FC236}">
                <a16:creationId xmlns:a16="http://schemas.microsoft.com/office/drawing/2014/main" id="{85097241-1C68-054E-8085-57B8FA32E959}"/>
              </a:ext>
            </a:extLst>
          </p:cNvPr>
          <p:cNvCxnSpPr>
            <a:cxnSpLocks/>
            <a:stCxn id="19" idx="1"/>
          </p:cNvCxnSpPr>
          <p:nvPr/>
        </p:nvCxnSpPr>
        <p:spPr>
          <a:xfrm flipH="1" flipV="1">
            <a:off x="6845644" y="3919594"/>
            <a:ext cx="1927652" cy="916436"/>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0" name="Connecteur droit avec flèche 9">
            <a:extLst>
              <a:ext uri="{FF2B5EF4-FFF2-40B4-BE49-F238E27FC236}">
                <a16:creationId xmlns:a16="http://schemas.microsoft.com/office/drawing/2014/main" id="{6ED53DD2-209B-ED48-BDF5-8F34D2EC68DC}"/>
              </a:ext>
            </a:extLst>
          </p:cNvPr>
          <p:cNvCxnSpPr>
            <a:cxnSpLocks/>
            <a:stCxn id="19" idx="1"/>
          </p:cNvCxnSpPr>
          <p:nvPr/>
        </p:nvCxnSpPr>
        <p:spPr>
          <a:xfrm flipH="1" flipV="1">
            <a:off x="6629402" y="4549072"/>
            <a:ext cx="2143894" cy="286958"/>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8B5620B0-0030-7246-8DAC-79C9B4446CAD}"/>
              </a:ext>
            </a:extLst>
          </p:cNvPr>
          <p:cNvCxnSpPr>
            <a:cxnSpLocks/>
            <a:stCxn id="19" idx="1"/>
          </p:cNvCxnSpPr>
          <p:nvPr/>
        </p:nvCxnSpPr>
        <p:spPr>
          <a:xfrm flipH="1" flipV="1">
            <a:off x="6629400" y="4757530"/>
            <a:ext cx="2143896" cy="78500"/>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DFA31BBA-4D7A-2948-B744-17AD101ED1CD}"/>
              </a:ext>
            </a:extLst>
          </p:cNvPr>
          <p:cNvCxnSpPr>
            <a:cxnSpLocks/>
            <a:stCxn id="19" idx="1"/>
          </p:cNvCxnSpPr>
          <p:nvPr/>
        </p:nvCxnSpPr>
        <p:spPr>
          <a:xfrm flipH="1">
            <a:off x="6629400" y="4836030"/>
            <a:ext cx="2143896" cy="184031"/>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A852C239-3021-FD43-A3A9-89C86E18EAB2}"/>
              </a:ext>
            </a:extLst>
          </p:cNvPr>
          <p:cNvSpPr txBox="1"/>
          <p:nvPr/>
        </p:nvSpPr>
        <p:spPr>
          <a:xfrm>
            <a:off x="8773296" y="4374365"/>
            <a:ext cx="3466975" cy="923330"/>
          </a:xfrm>
          <a:prstGeom prst="rect">
            <a:avLst/>
          </a:prstGeom>
          <a:noFill/>
        </p:spPr>
        <p:txBody>
          <a:bodyPr wrap="none" rtlCol="0">
            <a:spAutoFit/>
          </a:bodyPr>
          <a:lstStyle/>
          <a:p>
            <a:r>
              <a:rPr lang="fr-FR" dirty="0" err="1"/>
              <a:t>Snohomish</a:t>
            </a:r>
            <a:r>
              <a:rPr lang="fr-FR" dirty="0"/>
              <a:t>, Cedar, Green, Puyallup</a:t>
            </a:r>
          </a:p>
          <a:p>
            <a:r>
              <a:rPr lang="fr-FR" dirty="0" err="1"/>
              <a:t>Dynamical</a:t>
            </a:r>
            <a:r>
              <a:rPr lang="fr-FR" dirty="0"/>
              <a:t> </a:t>
            </a:r>
            <a:r>
              <a:rPr lang="fr-FR" dirty="0" err="1"/>
              <a:t>Downscaling</a:t>
            </a:r>
            <a:endParaRPr lang="fr-FR" dirty="0"/>
          </a:p>
          <a:p>
            <a:r>
              <a:rPr lang="fr-FR" dirty="0"/>
              <a:t>UW CIG, in </a:t>
            </a:r>
            <a:r>
              <a:rPr lang="fr-FR" dirty="0" err="1"/>
              <a:t>progress</a:t>
            </a:r>
            <a:endParaRPr lang="fr-FR" dirty="0"/>
          </a:p>
        </p:txBody>
      </p:sp>
      <p:cxnSp>
        <p:nvCxnSpPr>
          <p:cNvPr id="20" name="Connecteur droit avec flèche 19">
            <a:extLst>
              <a:ext uri="{FF2B5EF4-FFF2-40B4-BE49-F238E27FC236}">
                <a16:creationId xmlns:a16="http://schemas.microsoft.com/office/drawing/2014/main" id="{6B3297A2-669E-EE40-83CA-AEC2D4A70CE2}"/>
              </a:ext>
            </a:extLst>
          </p:cNvPr>
          <p:cNvCxnSpPr>
            <a:cxnSpLocks/>
            <a:stCxn id="24" idx="1"/>
          </p:cNvCxnSpPr>
          <p:nvPr/>
        </p:nvCxnSpPr>
        <p:spPr>
          <a:xfrm flipH="1">
            <a:off x="6745358" y="2342038"/>
            <a:ext cx="2023020" cy="918764"/>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B37B5167-BA62-1C4A-87AC-B823ED920FBA}"/>
              </a:ext>
            </a:extLst>
          </p:cNvPr>
          <p:cNvCxnSpPr>
            <a:cxnSpLocks/>
            <a:stCxn id="24" idx="1"/>
          </p:cNvCxnSpPr>
          <p:nvPr/>
        </p:nvCxnSpPr>
        <p:spPr>
          <a:xfrm flipH="1" flipV="1">
            <a:off x="6596768" y="2242154"/>
            <a:ext cx="2171610" cy="99884"/>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55B54B1E-FE8E-1B4D-B772-6371282BC869}"/>
              </a:ext>
            </a:extLst>
          </p:cNvPr>
          <p:cNvSpPr txBox="1"/>
          <p:nvPr/>
        </p:nvSpPr>
        <p:spPr>
          <a:xfrm>
            <a:off x="8768378" y="1880373"/>
            <a:ext cx="2434769" cy="923330"/>
          </a:xfrm>
          <a:prstGeom prst="rect">
            <a:avLst/>
          </a:prstGeom>
          <a:noFill/>
        </p:spPr>
        <p:txBody>
          <a:bodyPr wrap="none" rtlCol="0">
            <a:spAutoFit/>
          </a:bodyPr>
          <a:lstStyle/>
          <a:p>
            <a:r>
              <a:rPr lang="fr-FR" dirty="0" err="1"/>
              <a:t>Nooksack</a:t>
            </a:r>
            <a:r>
              <a:rPr lang="fr-FR" dirty="0"/>
              <a:t>, </a:t>
            </a:r>
            <a:r>
              <a:rPr lang="fr-FR" dirty="0" err="1"/>
              <a:t>Stillaguamish</a:t>
            </a:r>
            <a:endParaRPr lang="fr-FR" dirty="0"/>
          </a:p>
          <a:p>
            <a:r>
              <a:rPr lang="fr-FR" dirty="0" err="1"/>
              <a:t>Dynamical</a:t>
            </a:r>
            <a:r>
              <a:rPr lang="fr-FR" dirty="0"/>
              <a:t> </a:t>
            </a:r>
            <a:r>
              <a:rPr lang="fr-FR" dirty="0" err="1"/>
              <a:t>Downscaling</a:t>
            </a:r>
            <a:endParaRPr lang="fr-FR" dirty="0"/>
          </a:p>
          <a:p>
            <a:r>
              <a:rPr lang="fr-FR" dirty="0"/>
              <a:t>WWU, 2022</a:t>
            </a:r>
          </a:p>
        </p:txBody>
      </p:sp>
      <p:cxnSp>
        <p:nvCxnSpPr>
          <p:cNvPr id="34" name="Connecteur droit avec flèche 33">
            <a:extLst>
              <a:ext uri="{FF2B5EF4-FFF2-40B4-BE49-F238E27FC236}">
                <a16:creationId xmlns:a16="http://schemas.microsoft.com/office/drawing/2014/main" id="{64553CF0-0922-7E4C-B707-A2A4C7DD42D9}"/>
              </a:ext>
            </a:extLst>
          </p:cNvPr>
          <p:cNvCxnSpPr>
            <a:cxnSpLocks/>
            <a:stCxn id="35" idx="1"/>
          </p:cNvCxnSpPr>
          <p:nvPr/>
        </p:nvCxnSpPr>
        <p:spPr>
          <a:xfrm flipH="1" flipV="1">
            <a:off x="7156174" y="2705907"/>
            <a:ext cx="1612204" cy="805663"/>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C7ABC643-E3A6-9B4C-90C8-9415032882A2}"/>
              </a:ext>
            </a:extLst>
          </p:cNvPr>
          <p:cNvSpPr txBox="1"/>
          <p:nvPr/>
        </p:nvSpPr>
        <p:spPr>
          <a:xfrm>
            <a:off x="8768378" y="3049905"/>
            <a:ext cx="2315634" cy="923330"/>
          </a:xfrm>
          <a:prstGeom prst="rect">
            <a:avLst/>
          </a:prstGeom>
          <a:noFill/>
        </p:spPr>
        <p:txBody>
          <a:bodyPr wrap="none" rtlCol="0">
            <a:spAutoFit/>
          </a:bodyPr>
          <a:lstStyle/>
          <a:p>
            <a:r>
              <a:rPr lang="fr-FR" dirty="0" err="1"/>
              <a:t>Skagit</a:t>
            </a:r>
            <a:endParaRPr lang="fr-FR" dirty="0"/>
          </a:p>
          <a:p>
            <a:r>
              <a:rPr lang="fr-FR" dirty="0" err="1"/>
              <a:t>Statistical</a:t>
            </a:r>
            <a:r>
              <a:rPr lang="fr-FR" dirty="0"/>
              <a:t> </a:t>
            </a:r>
            <a:r>
              <a:rPr lang="fr-FR" dirty="0" err="1"/>
              <a:t>Downscaling</a:t>
            </a:r>
            <a:endParaRPr lang="fr-FR" dirty="0"/>
          </a:p>
          <a:p>
            <a:r>
              <a:rPr lang="fr-FR" dirty="0"/>
              <a:t>UW CEE, 2018</a:t>
            </a:r>
          </a:p>
        </p:txBody>
      </p:sp>
      <p:sp>
        <p:nvSpPr>
          <p:cNvPr id="38" name="ZoneTexte 37">
            <a:extLst>
              <a:ext uri="{FF2B5EF4-FFF2-40B4-BE49-F238E27FC236}">
                <a16:creationId xmlns:a16="http://schemas.microsoft.com/office/drawing/2014/main" id="{E8227E09-1201-1543-80AE-B815B29D3A76}"/>
              </a:ext>
            </a:extLst>
          </p:cNvPr>
          <p:cNvSpPr txBox="1"/>
          <p:nvPr/>
        </p:nvSpPr>
        <p:spPr>
          <a:xfrm>
            <a:off x="380313" y="3260802"/>
            <a:ext cx="2706447" cy="923330"/>
          </a:xfrm>
          <a:prstGeom prst="rect">
            <a:avLst/>
          </a:prstGeom>
          <a:noFill/>
        </p:spPr>
        <p:txBody>
          <a:bodyPr wrap="none" rtlCol="0">
            <a:spAutoFit/>
          </a:bodyPr>
          <a:lstStyle/>
          <a:p>
            <a:r>
              <a:rPr lang="fr-FR" dirty="0"/>
              <a:t>15 West Sound </a:t>
            </a:r>
            <a:r>
              <a:rPr lang="fr-FR" dirty="0" err="1"/>
              <a:t>watersheds</a:t>
            </a:r>
            <a:endParaRPr lang="fr-FR" dirty="0"/>
          </a:p>
          <a:p>
            <a:r>
              <a:rPr lang="fr-FR" dirty="0" err="1"/>
              <a:t>Statistical</a:t>
            </a:r>
            <a:r>
              <a:rPr lang="fr-FR" dirty="0"/>
              <a:t> </a:t>
            </a:r>
            <a:r>
              <a:rPr lang="fr-FR" dirty="0" err="1"/>
              <a:t>Downscaling</a:t>
            </a:r>
            <a:endParaRPr lang="fr-FR" dirty="0"/>
          </a:p>
          <a:p>
            <a:r>
              <a:rPr lang="fr-FR" dirty="0"/>
              <a:t>PNPTC, 2019</a:t>
            </a:r>
          </a:p>
        </p:txBody>
      </p:sp>
      <p:cxnSp>
        <p:nvCxnSpPr>
          <p:cNvPr id="41" name="Connecteur droit avec flèche 40">
            <a:extLst>
              <a:ext uri="{FF2B5EF4-FFF2-40B4-BE49-F238E27FC236}">
                <a16:creationId xmlns:a16="http://schemas.microsoft.com/office/drawing/2014/main" id="{7CC9F3CE-2FE8-6248-8137-9865259FE9E3}"/>
              </a:ext>
            </a:extLst>
          </p:cNvPr>
          <p:cNvCxnSpPr>
            <a:cxnSpLocks/>
            <a:stCxn id="38" idx="3"/>
          </p:cNvCxnSpPr>
          <p:nvPr/>
        </p:nvCxnSpPr>
        <p:spPr>
          <a:xfrm flipV="1">
            <a:off x="3086760" y="3511571"/>
            <a:ext cx="1765183" cy="210896"/>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44" name="Connecteur droit avec flèche 43">
            <a:extLst>
              <a:ext uri="{FF2B5EF4-FFF2-40B4-BE49-F238E27FC236}">
                <a16:creationId xmlns:a16="http://schemas.microsoft.com/office/drawing/2014/main" id="{4FCA968F-0D53-314C-81A3-D7079EDAF394}"/>
              </a:ext>
            </a:extLst>
          </p:cNvPr>
          <p:cNvCxnSpPr>
            <a:cxnSpLocks/>
            <a:stCxn id="38" idx="3"/>
          </p:cNvCxnSpPr>
          <p:nvPr/>
        </p:nvCxnSpPr>
        <p:spPr>
          <a:xfrm>
            <a:off x="3086760" y="3722467"/>
            <a:ext cx="2505657" cy="0"/>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47" name="Connecteur droit avec flèche 46">
            <a:extLst>
              <a:ext uri="{FF2B5EF4-FFF2-40B4-BE49-F238E27FC236}">
                <a16:creationId xmlns:a16="http://schemas.microsoft.com/office/drawing/2014/main" id="{90326FA8-BA0A-5F41-B932-09E8D79D9C62}"/>
              </a:ext>
            </a:extLst>
          </p:cNvPr>
          <p:cNvCxnSpPr>
            <a:cxnSpLocks/>
            <a:stCxn id="38" idx="3"/>
          </p:cNvCxnSpPr>
          <p:nvPr/>
        </p:nvCxnSpPr>
        <p:spPr>
          <a:xfrm>
            <a:off x="3086760" y="3722467"/>
            <a:ext cx="1962318" cy="651898"/>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55" name="Connecteur droit avec flèche 54">
            <a:extLst>
              <a:ext uri="{FF2B5EF4-FFF2-40B4-BE49-F238E27FC236}">
                <a16:creationId xmlns:a16="http://schemas.microsoft.com/office/drawing/2014/main" id="{6922183B-16EC-E746-BE99-918E2CF9D881}"/>
              </a:ext>
            </a:extLst>
          </p:cNvPr>
          <p:cNvCxnSpPr>
            <a:cxnSpLocks/>
            <a:stCxn id="38" idx="3"/>
          </p:cNvCxnSpPr>
          <p:nvPr/>
        </p:nvCxnSpPr>
        <p:spPr>
          <a:xfrm>
            <a:off x="3086760" y="3722467"/>
            <a:ext cx="2598423" cy="459166"/>
          </a:xfrm>
          <a:prstGeom prst="straightConnector1">
            <a:avLst/>
          </a:prstGeom>
          <a:ln w="1270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sp>
        <p:nvSpPr>
          <p:cNvPr id="62" name="ZoneTexte 61">
            <a:extLst>
              <a:ext uri="{FF2B5EF4-FFF2-40B4-BE49-F238E27FC236}">
                <a16:creationId xmlns:a16="http://schemas.microsoft.com/office/drawing/2014/main" id="{CF6EF478-B7DE-C249-8E2E-F87D07EE4A8F}"/>
              </a:ext>
            </a:extLst>
          </p:cNvPr>
          <p:cNvSpPr txBox="1"/>
          <p:nvPr/>
        </p:nvSpPr>
        <p:spPr>
          <a:xfrm>
            <a:off x="4423452" y="6350852"/>
            <a:ext cx="2821991" cy="369332"/>
          </a:xfrm>
          <a:prstGeom prst="rect">
            <a:avLst/>
          </a:prstGeom>
          <a:noFill/>
        </p:spPr>
        <p:txBody>
          <a:bodyPr wrap="none" rtlCol="0">
            <a:spAutoFit/>
          </a:bodyPr>
          <a:lstStyle/>
          <a:p>
            <a:r>
              <a:rPr lang="fr-FR" i="1" dirty="0">
                <a:solidFill>
                  <a:schemeClr val="tx1">
                    <a:lumMod val="50000"/>
                    <a:lumOff val="50000"/>
                  </a:schemeClr>
                </a:solidFill>
              </a:rPr>
              <a:t>(</a:t>
            </a:r>
            <a:r>
              <a:rPr lang="fr-FR" i="1" dirty="0" err="1">
                <a:solidFill>
                  <a:schemeClr val="tx1">
                    <a:lumMod val="50000"/>
                    <a:lumOff val="50000"/>
                  </a:schemeClr>
                </a:solidFill>
              </a:rPr>
              <a:t>this</a:t>
            </a:r>
            <a:r>
              <a:rPr lang="fr-FR" i="1" dirty="0">
                <a:solidFill>
                  <a:schemeClr val="tx1">
                    <a:lumMod val="50000"/>
                    <a:lumOff val="50000"/>
                  </a:schemeClr>
                </a:solidFill>
              </a:rPr>
              <a:t> </a:t>
            </a:r>
            <a:r>
              <a:rPr lang="fr-FR" i="1" dirty="0" err="1">
                <a:solidFill>
                  <a:schemeClr val="tx1">
                    <a:lumMod val="50000"/>
                    <a:lumOff val="50000"/>
                  </a:schemeClr>
                </a:solidFill>
              </a:rPr>
              <a:t>list</a:t>
            </a:r>
            <a:r>
              <a:rPr lang="fr-FR" i="1" dirty="0">
                <a:solidFill>
                  <a:schemeClr val="tx1">
                    <a:lumMod val="50000"/>
                    <a:lumOff val="50000"/>
                  </a:schemeClr>
                </a:solidFill>
              </a:rPr>
              <a:t> </a:t>
            </a:r>
            <a:r>
              <a:rPr lang="fr-FR" i="1" dirty="0" err="1">
                <a:solidFill>
                  <a:schemeClr val="tx1">
                    <a:lumMod val="50000"/>
                    <a:lumOff val="50000"/>
                  </a:schemeClr>
                </a:solidFill>
              </a:rPr>
              <a:t>is</a:t>
            </a:r>
            <a:r>
              <a:rPr lang="fr-FR" i="1" dirty="0">
                <a:solidFill>
                  <a:schemeClr val="tx1">
                    <a:lumMod val="50000"/>
                    <a:lumOff val="50000"/>
                  </a:schemeClr>
                </a:solidFill>
              </a:rPr>
              <a:t> </a:t>
            </a:r>
            <a:r>
              <a:rPr lang="fr-FR" i="1" dirty="0" err="1">
                <a:solidFill>
                  <a:schemeClr val="tx1">
                    <a:lumMod val="50000"/>
                    <a:lumOff val="50000"/>
                  </a:schemeClr>
                </a:solidFill>
              </a:rPr>
              <a:t>likely</a:t>
            </a:r>
            <a:r>
              <a:rPr lang="fr-FR" i="1" dirty="0">
                <a:solidFill>
                  <a:schemeClr val="tx1">
                    <a:lumMod val="50000"/>
                    <a:lumOff val="50000"/>
                  </a:schemeClr>
                </a:solidFill>
              </a:rPr>
              <a:t> </a:t>
            </a:r>
            <a:r>
              <a:rPr lang="fr-FR" i="1" dirty="0" err="1">
                <a:solidFill>
                  <a:schemeClr val="tx1">
                    <a:lumMod val="50000"/>
                    <a:lumOff val="50000"/>
                  </a:schemeClr>
                </a:solidFill>
              </a:rPr>
              <a:t>incomplete</a:t>
            </a:r>
            <a:r>
              <a:rPr lang="fr-FR" i="1" dirty="0">
                <a:solidFill>
                  <a:schemeClr val="tx1">
                    <a:lumMod val="50000"/>
                    <a:lumOff val="50000"/>
                  </a:schemeClr>
                </a:solidFill>
              </a:rPr>
              <a:t>)</a:t>
            </a:r>
          </a:p>
        </p:txBody>
      </p:sp>
    </p:spTree>
    <p:extLst>
      <p:ext uri="{BB962C8B-B14F-4D97-AF65-F5344CB8AC3E}">
        <p14:creationId xmlns:p14="http://schemas.microsoft.com/office/powerpoint/2010/main" val="1466415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3-02 at 7.48.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26539"/>
            <a:ext cx="9144000" cy="6250329"/>
          </a:xfrm>
          <a:prstGeom prst="rect">
            <a:avLst/>
          </a:prstGeom>
        </p:spPr>
      </p:pic>
      <p:sp>
        <p:nvSpPr>
          <p:cNvPr id="4" name="Title 3"/>
          <p:cNvSpPr>
            <a:spLocks noGrp="1"/>
          </p:cNvSpPr>
          <p:nvPr>
            <p:ph type="title"/>
          </p:nvPr>
        </p:nvSpPr>
        <p:spPr>
          <a:xfrm>
            <a:off x="179614" y="3705"/>
            <a:ext cx="9963452" cy="876828"/>
          </a:xfrm>
        </p:spPr>
        <p:txBody>
          <a:bodyPr>
            <a:normAutofit/>
          </a:bodyPr>
          <a:lstStyle/>
          <a:p>
            <a:pPr algn="l"/>
            <a:r>
              <a:rPr lang="en-US" sz="3200" dirty="0"/>
              <a:t>Example: Current v Future Flooding in the Skagit Valley</a:t>
            </a:r>
          </a:p>
        </p:txBody>
      </p:sp>
      <p:sp>
        <p:nvSpPr>
          <p:cNvPr id="8" name="TextBox 7"/>
          <p:cNvSpPr txBox="1"/>
          <p:nvPr/>
        </p:nvSpPr>
        <p:spPr>
          <a:xfrm>
            <a:off x="6518414" y="6537655"/>
            <a:ext cx="5673586" cy="369332"/>
          </a:xfrm>
          <a:prstGeom prst="rect">
            <a:avLst/>
          </a:prstGeom>
          <a:noFill/>
        </p:spPr>
        <p:txBody>
          <a:bodyPr wrap="none" rtlCol="0">
            <a:spAutoFit/>
          </a:bodyPr>
          <a:lstStyle/>
          <a:p>
            <a:pPr algn="r"/>
            <a:r>
              <a:rPr lang="en-US" dirty="0">
                <a:solidFill>
                  <a:schemeClr val="tx1">
                    <a:lumMod val="75000"/>
                    <a:lumOff val="25000"/>
                  </a:schemeClr>
                </a:solidFill>
              </a:rPr>
              <a:t>http://www.skagitclimatescience.org/flood-scenario-map/ </a:t>
            </a:r>
          </a:p>
        </p:txBody>
      </p:sp>
    </p:spTree>
    <p:extLst>
      <p:ext uri="{BB962C8B-B14F-4D97-AF65-F5344CB8AC3E}">
        <p14:creationId xmlns:p14="http://schemas.microsoft.com/office/powerpoint/2010/main" val="278951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39875" y="1727200"/>
            <a:ext cx="9120187" cy="3415550"/>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Climate change vulnerability is about more than just impacts: </a:t>
            </a:r>
            <a:r>
              <a:rPr lang="en-US" sz="3600" dirty="0">
                <a:latin typeface="Avenir Next" charset="0"/>
                <a:ea typeface="Avenir Next" charset="0"/>
                <a:cs typeface="Avenir Next" charset="0"/>
              </a:rPr>
              <a:t>To plan for climate change, we also need to know when consequences are important, and what is our capacity to adapt.</a:t>
            </a:r>
          </a:p>
        </p:txBody>
      </p:sp>
    </p:spTree>
    <p:extLst>
      <p:ext uri="{BB962C8B-B14F-4D97-AF65-F5344CB8AC3E}">
        <p14:creationId xmlns:p14="http://schemas.microsoft.com/office/powerpoint/2010/main" val="225950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02 at 7.45.29 PM.png"/>
          <p:cNvPicPr>
            <a:picLocks noChangeAspect="1"/>
          </p:cNvPicPr>
          <p:nvPr/>
        </p:nvPicPr>
        <p:blipFill rotWithShape="1">
          <a:blip r:embed="rId2">
            <a:extLst>
              <a:ext uri="{28A0092B-C50C-407E-A947-70E740481C1C}">
                <a14:useLocalDpi xmlns:a14="http://schemas.microsoft.com/office/drawing/2010/main" val="0"/>
              </a:ext>
            </a:extLst>
          </a:blip>
          <a:srcRect b="4365"/>
          <a:stretch/>
        </p:blipFill>
        <p:spPr>
          <a:xfrm>
            <a:off x="1524000" y="626539"/>
            <a:ext cx="9144000" cy="5977467"/>
          </a:xfrm>
          <a:prstGeom prst="rect">
            <a:avLst/>
          </a:prstGeom>
        </p:spPr>
      </p:pic>
      <p:sp>
        <p:nvSpPr>
          <p:cNvPr id="4" name="Title 3"/>
          <p:cNvSpPr>
            <a:spLocks noGrp="1"/>
          </p:cNvSpPr>
          <p:nvPr>
            <p:ph type="title"/>
          </p:nvPr>
        </p:nvSpPr>
        <p:spPr>
          <a:xfrm>
            <a:off x="179614" y="3705"/>
            <a:ext cx="9963452" cy="876828"/>
          </a:xfrm>
        </p:spPr>
        <p:txBody>
          <a:bodyPr>
            <a:normAutofit/>
          </a:bodyPr>
          <a:lstStyle/>
          <a:p>
            <a:pPr algn="l"/>
            <a:r>
              <a:rPr lang="en-US" sz="3200" dirty="0"/>
              <a:t>Example: Current v Future Flooding in the Skagit Valley</a:t>
            </a:r>
          </a:p>
        </p:txBody>
      </p:sp>
      <p:sp>
        <p:nvSpPr>
          <p:cNvPr id="8" name="TextBox 7"/>
          <p:cNvSpPr txBox="1"/>
          <p:nvPr/>
        </p:nvSpPr>
        <p:spPr>
          <a:xfrm>
            <a:off x="6518414" y="6537655"/>
            <a:ext cx="5673586" cy="369332"/>
          </a:xfrm>
          <a:prstGeom prst="rect">
            <a:avLst/>
          </a:prstGeom>
          <a:noFill/>
        </p:spPr>
        <p:txBody>
          <a:bodyPr wrap="none" rtlCol="0">
            <a:spAutoFit/>
          </a:bodyPr>
          <a:lstStyle/>
          <a:p>
            <a:pPr algn="r"/>
            <a:r>
              <a:rPr lang="en-US" dirty="0">
                <a:solidFill>
                  <a:schemeClr val="tx1">
                    <a:lumMod val="75000"/>
                    <a:lumOff val="25000"/>
                  </a:schemeClr>
                </a:solidFill>
              </a:rPr>
              <a:t>http://www.skagitclimatescience.org/flood-scenario-map/ </a:t>
            </a:r>
          </a:p>
        </p:txBody>
      </p:sp>
    </p:spTree>
    <p:extLst>
      <p:ext uri="{BB962C8B-B14F-4D97-AF65-F5344CB8AC3E}">
        <p14:creationId xmlns:p14="http://schemas.microsoft.com/office/powerpoint/2010/main" val="4224480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3-02 at 7.4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26539"/>
            <a:ext cx="9144000" cy="6250329"/>
          </a:xfrm>
          <a:prstGeom prst="rect">
            <a:avLst/>
          </a:prstGeom>
        </p:spPr>
      </p:pic>
      <p:sp>
        <p:nvSpPr>
          <p:cNvPr id="4" name="Title 3"/>
          <p:cNvSpPr>
            <a:spLocks noGrp="1"/>
          </p:cNvSpPr>
          <p:nvPr>
            <p:ph type="title"/>
          </p:nvPr>
        </p:nvSpPr>
        <p:spPr>
          <a:xfrm>
            <a:off x="179614" y="3705"/>
            <a:ext cx="9963452" cy="876828"/>
          </a:xfrm>
        </p:spPr>
        <p:txBody>
          <a:bodyPr>
            <a:normAutofit/>
          </a:bodyPr>
          <a:lstStyle/>
          <a:p>
            <a:pPr algn="l"/>
            <a:r>
              <a:rPr lang="en-US" sz="3200" dirty="0"/>
              <a:t>Example: Current v Future Flooding in the Skagit Valley</a:t>
            </a:r>
          </a:p>
        </p:txBody>
      </p:sp>
      <p:sp>
        <p:nvSpPr>
          <p:cNvPr id="8" name="TextBox 7"/>
          <p:cNvSpPr txBox="1"/>
          <p:nvPr/>
        </p:nvSpPr>
        <p:spPr>
          <a:xfrm>
            <a:off x="6518414" y="6537655"/>
            <a:ext cx="5673586" cy="369332"/>
          </a:xfrm>
          <a:prstGeom prst="rect">
            <a:avLst/>
          </a:prstGeom>
          <a:noFill/>
        </p:spPr>
        <p:txBody>
          <a:bodyPr wrap="none" rtlCol="0">
            <a:spAutoFit/>
          </a:bodyPr>
          <a:lstStyle/>
          <a:p>
            <a:pPr algn="r"/>
            <a:r>
              <a:rPr lang="en-US" dirty="0">
                <a:solidFill>
                  <a:schemeClr val="tx1">
                    <a:lumMod val="75000"/>
                    <a:lumOff val="25000"/>
                  </a:schemeClr>
                </a:solidFill>
              </a:rPr>
              <a:t>http://www.skagitclimatescience.org/flood-scenario-map/ </a:t>
            </a:r>
          </a:p>
        </p:txBody>
      </p:sp>
    </p:spTree>
    <p:extLst>
      <p:ext uri="{BB962C8B-B14F-4D97-AF65-F5344CB8AC3E}">
        <p14:creationId xmlns:p14="http://schemas.microsoft.com/office/powerpoint/2010/main" val="2928538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1908313"/>
            <a:ext cx="9120187" cy="2783967"/>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Research priorities should directly address management needs: </a:t>
            </a:r>
            <a:r>
              <a:rPr lang="en-US" sz="3600" dirty="0">
                <a:latin typeface="Avenir Next" charset="0"/>
                <a:ea typeface="Avenir Next" charset="0"/>
                <a:cs typeface="Avenir Next" charset="0"/>
              </a:rPr>
              <a:t>This is best done by co-developing an agenda with stakeholders and researchers.</a:t>
            </a:r>
          </a:p>
        </p:txBody>
      </p:sp>
    </p:spTree>
    <p:extLst>
      <p:ext uri="{BB962C8B-B14F-4D97-AF65-F5344CB8AC3E}">
        <p14:creationId xmlns:p14="http://schemas.microsoft.com/office/powerpoint/2010/main" val="2553376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500D5-50CC-E349-B79E-10AEECC2DC23}"/>
              </a:ext>
            </a:extLst>
          </p:cNvPr>
          <p:cNvSpPr>
            <a:spLocks noGrp="1"/>
          </p:cNvSpPr>
          <p:nvPr>
            <p:ph type="title"/>
          </p:nvPr>
        </p:nvSpPr>
        <p:spPr>
          <a:xfrm>
            <a:off x="227524" y="97139"/>
            <a:ext cx="11773976" cy="998977"/>
          </a:xfrm>
        </p:spPr>
        <p:txBody>
          <a:bodyPr>
            <a:normAutofit/>
          </a:bodyPr>
          <a:lstStyle/>
          <a:p>
            <a:pPr algn="l"/>
            <a:r>
              <a:rPr lang="fr-FR" dirty="0" err="1"/>
              <a:t>Example</a:t>
            </a:r>
            <a:r>
              <a:rPr lang="fr-FR" dirty="0"/>
              <a:t>: </a:t>
            </a:r>
            <a:r>
              <a:rPr lang="fr-FR" dirty="0" err="1"/>
              <a:t>Climate</a:t>
            </a:r>
            <a:r>
              <a:rPr lang="fr-FR" dirty="0"/>
              <a:t> </a:t>
            </a:r>
            <a:r>
              <a:rPr lang="fr-FR" dirty="0" err="1"/>
              <a:t>study</a:t>
            </a:r>
            <a:r>
              <a:rPr lang="fr-FR" dirty="0"/>
              <a:t> </a:t>
            </a:r>
            <a:r>
              <a:rPr lang="fr-FR" dirty="0" err="1"/>
              <a:t>priorities</a:t>
            </a:r>
            <a:r>
              <a:rPr lang="fr-FR" dirty="0"/>
              <a:t> in Pierce </a:t>
            </a:r>
            <a:r>
              <a:rPr lang="fr-FR" dirty="0" err="1"/>
              <a:t>County</a:t>
            </a:r>
            <a:endParaRPr lang="fr-FR" dirty="0"/>
          </a:p>
        </p:txBody>
      </p:sp>
    </p:spTree>
    <p:extLst>
      <p:ext uri="{BB962C8B-B14F-4D97-AF65-F5344CB8AC3E}">
        <p14:creationId xmlns:p14="http://schemas.microsoft.com/office/powerpoint/2010/main" val="3218593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500D5-50CC-E349-B79E-10AEECC2DC23}"/>
              </a:ext>
            </a:extLst>
          </p:cNvPr>
          <p:cNvSpPr>
            <a:spLocks noGrp="1"/>
          </p:cNvSpPr>
          <p:nvPr>
            <p:ph type="title"/>
          </p:nvPr>
        </p:nvSpPr>
        <p:spPr>
          <a:xfrm>
            <a:off x="227524" y="97139"/>
            <a:ext cx="11773976" cy="998977"/>
          </a:xfrm>
        </p:spPr>
        <p:txBody>
          <a:bodyPr>
            <a:normAutofit/>
          </a:bodyPr>
          <a:lstStyle/>
          <a:p>
            <a:pPr algn="l"/>
            <a:r>
              <a:rPr lang="fr-FR" dirty="0" err="1"/>
              <a:t>Example</a:t>
            </a:r>
            <a:r>
              <a:rPr lang="fr-FR" dirty="0"/>
              <a:t>: </a:t>
            </a:r>
            <a:r>
              <a:rPr lang="fr-FR" dirty="0" err="1"/>
              <a:t>Climate</a:t>
            </a:r>
            <a:r>
              <a:rPr lang="fr-FR" dirty="0"/>
              <a:t> </a:t>
            </a:r>
            <a:r>
              <a:rPr lang="fr-FR" dirty="0" err="1"/>
              <a:t>study</a:t>
            </a:r>
            <a:r>
              <a:rPr lang="fr-FR" dirty="0"/>
              <a:t> </a:t>
            </a:r>
            <a:r>
              <a:rPr lang="fr-FR" dirty="0" err="1"/>
              <a:t>priorities</a:t>
            </a:r>
            <a:r>
              <a:rPr lang="fr-FR" dirty="0"/>
              <a:t> in Pierce </a:t>
            </a:r>
            <a:r>
              <a:rPr lang="fr-FR" dirty="0" err="1"/>
              <a:t>County</a:t>
            </a:r>
            <a:endParaRPr lang="fr-FR" dirty="0"/>
          </a:p>
        </p:txBody>
      </p:sp>
      <p:pic>
        <p:nvPicPr>
          <p:cNvPr id="12" name="Image 11">
            <a:extLst>
              <a:ext uri="{FF2B5EF4-FFF2-40B4-BE49-F238E27FC236}">
                <a16:creationId xmlns:a16="http://schemas.microsoft.com/office/drawing/2014/main" id="{A60BB490-133A-5E46-AEDE-A6275C66C3AE}"/>
              </a:ext>
            </a:extLst>
          </p:cNvPr>
          <p:cNvPicPr>
            <a:picLocks noChangeAspect="1"/>
          </p:cNvPicPr>
          <p:nvPr/>
        </p:nvPicPr>
        <p:blipFill rotWithShape="1">
          <a:blip r:embed="rId2"/>
          <a:srcRect b="24310"/>
          <a:stretch/>
        </p:blipFill>
        <p:spPr>
          <a:xfrm>
            <a:off x="331737" y="1667213"/>
            <a:ext cx="5299364" cy="5190788"/>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1116471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500D5-50CC-E349-B79E-10AEECC2DC23}"/>
              </a:ext>
            </a:extLst>
          </p:cNvPr>
          <p:cNvSpPr>
            <a:spLocks noGrp="1"/>
          </p:cNvSpPr>
          <p:nvPr>
            <p:ph type="title"/>
          </p:nvPr>
        </p:nvSpPr>
        <p:spPr>
          <a:xfrm>
            <a:off x="227524" y="97139"/>
            <a:ext cx="11773976" cy="998977"/>
          </a:xfrm>
        </p:spPr>
        <p:txBody>
          <a:bodyPr>
            <a:normAutofit/>
          </a:bodyPr>
          <a:lstStyle/>
          <a:p>
            <a:pPr algn="l"/>
            <a:r>
              <a:rPr lang="fr-FR" dirty="0" err="1"/>
              <a:t>Example</a:t>
            </a:r>
            <a:r>
              <a:rPr lang="fr-FR" dirty="0"/>
              <a:t>: </a:t>
            </a:r>
            <a:r>
              <a:rPr lang="fr-FR" dirty="0" err="1"/>
              <a:t>Climate</a:t>
            </a:r>
            <a:r>
              <a:rPr lang="fr-FR" dirty="0"/>
              <a:t> </a:t>
            </a:r>
            <a:r>
              <a:rPr lang="fr-FR" dirty="0" err="1"/>
              <a:t>study</a:t>
            </a:r>
            <a:r>
              <a:rPr lang="fr-FR" dirty="0"/>
              <a:t> </a:t>
            </a:r>
            <a:r>
              <a:rPr lang="fr-FR" dirty="0" err="1"/>
              <a:t>priorities</a:t>
            </a:r>
            <a:r>
              <a:rPr lang="fr-FR" dirty="0"/>
              <a:t> in Pierce </a:t>
            </a:r>
            <a:r>
              <a:rPr lang="fr-FR" dirty="0" err="1"/>
              <a:t>County</a:t>
            </a:r>
            <a:endParaRPr lang="fr-FR" dirty="0"/>
          </a:p>
        </p:txBody>
      </p:sp>
      <p:pic>
        <p:nvPicPr>
          <p:cNvPr id="12" name="Image 11">
            <a:extLst>
              <a:ext uri="{FF2B5EF4-FFF2-40B4-BE49-F238E27FC236}">
                <a16:creationId xmlns:a16="http://schemas.microsoft.com/office/drawing/2014/main" id="{A60BB490-133A-5E46-AEDE-A6275C66C3AE}"/>
              </a:ext>
            </a:extLst>
          </p:cNvPr>
          <p:cNvPicPr>
            <a:picLocks noChangeAspect="1"/>
          </p:cNvPicPr>
          <p:nvPr/>
        </p:nvPicPr>
        <p:blipFill rotWithShape="1">
          <a:blip r:embed="rId2"/>
          <a:srcRect b="24310"/>
          <a:stretch/>
        </p:blipFill>
        <p:spPr>
          <a:xfrm>
            <a:off x="331737" y="1667213"/>
            <a:ext cx="5299364" cy="5190788"/>
          </a:xfrm>
          <a:prstGeom prst="rect">
            <a:avLst/>
          </a:prstGeom>
          <a:solidFill>
            <a:schemeClr val="bg1"/>
          </a:solidFill>
          <a:ln>
            <a:solidFill>
              <a:schemeClr val="bg1">
                <a:lumMod val="75000"/>
              </a:schemeClr>
            </a:solidFill>
          </a:ln>
        </p:spPr>
      </p:pic>
      <p:pic>
        <p:nvPicPr>
          <p:cNvPr id="14" name="Image 13">
            <a:extLst>
              <a:ext uri="{FF2B5EF4-FFF2-40B4-BE49-F238E27FC236}">
                <a16:creationId xmlns:a16="http://schemas.microsoft.com/office/drawing/2014/main" id="{9F12A09C-E50D-C44C-A917-531A821DBD48}"/>
              </a:ext>
            </a:extLst>
          </p:cNvPr>
          <p:cNvPicPr>
            <a:picLocks noChangeAspect="1"/>
          </p:cNvPicPr>
          <p:nvPr/>
        </p:nvPicPr>
        <p:blipFill rotWithShape="1">
          <a:blip r:embed="rId3"/>
          <a:srcRect l="11055" t="25684" r="11447" b="11936"/>
          <a:stretch/>
        </p:blipFill>
        <p:spPr>
          <a:xfrm>
            <a:off x="3656413" y="1096116"/>
            <a:ext cx="5531225" cy="5761884"/>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2699071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8500D5-50CC-E349-B79E-10AEECC2DC23}"/>
              </a:ext>
            </a:extLst>
          </p:cNvPr>
          <p:cNvSpPr>
            <a:spLocks noGrp="1"/>
          </p:cNvSpPr>
          <p:nvPr>
            <p:ph type="title"/>
          </p:nvPr>
        </p:nvSpPr>
        <p:spPr>
          <a:xfrm>
            <a:off x="227524" y="97139"/>
            <a:ext cx="11773976" cy="998977"/>
          </a:xfrm>
        </p:spPr>
        <p:txBody>
          <a:bodyPr>
            <a:normAutofit/>
          </a:bodyPr>
          <a:lstStyle/>
          <a:p>
            <a:pPr algn="l"/>
            <a:r>
              <a:rPr lang="fr-FR" dirty="0" err="1"/>
              <a:t>Example</a:t>
            </a:r>
            <a:r>
              <a:rPr lang="fr-FR" dirty="0"/>
              <a:t>: </a:t>
            </a:r>
            <a:r>
              <a:rPr lang="fr-FR" dirty="0" err="1"/>
              <a:t>Climate</a:t>
            </a:r>
            <a:r>
              <a:rPr lang="fr-FR" dirty="0"/>
              <a:t> </a:t>
            </a:r>
            <a:r>
              <a:rPr lang="fr-FR" dirty="0" err="1"/>
              <a:t>study</a:t>
            </a:r>
            <a:r>
              <a:rPr lang="fr-FR" dirty="0"/>
              <a:t> </a:t>
            </a:r>
            <a:r>
              <a:rPr lang="fr-FR" dirty="0" err="1"/>
              <a:t>priorities</a:t>
            </a:r>
            <a:r>
              <a:rPr lang="fr-FR" dirty="0"/>
              <a:t> in Pierce </a:t>
            </a:r>
            <a:r>
              <a:rPr lang="fr-FR" dirty="0" err="1"/>
              <a:t>County</a:t>
            </a:r>
            <a:endParaRPr lang="fr-FR" dirty="0"/>
          </a:p>
        </p:txBody>
      </p:sp>
      <p:pic>
        <p:nvPicPr>
          <p:cNvPr id="12" name="Image 11">
            <a:extLst>
              <a:ext uri="{FF2B5EF4-FFF2-40B4-BE49-F238E27FC236}">
                <a16:creationId xmlns:a16="http://schemas.microsoft.com/office/drawing/2014/main" id="{A60BB490-133A-5E46-AEDE-A6275C66C3AE}"/>
              </a:ext>
            </a:extLst>
          </p:cNvPr>
          <p:cNvPicPr>
            <a:picLocks noChangeAspect="1"/>
          </p:cNvPicPr>
          <p:nvPr/>
        </p:nvPicPr>
        <p:blipFill rotWithShape="1">
          <a:blip r:embed="rId2"/>
          <a:srcRect b="24310"/>
          <a:stretch/>
        </p:blipFill>
        <p:spPr>
          <a:xfrm>
            <a:off x="331737" y="1667213"/>
            <a:ext cx="5299364" cy="5190788"/>
          </a:xfrm>
          <a:prstGeom prst="rect">
            <a:avLst/>
          </a:prstGeom>
          <a:solidFill>
            <a:schemeClr val="bg1"/>
          </a:solidFill>
          <a:ln>
            <a:solidFill>
              <a:schemeClr val="bg1">
                <a:lumMod val="75000"/>
              </a:schemeClr>
            </a:solidFill>
          </a:ln>
        </p:spPr>
      </p:pic>
      <p:pic>
        <p:nvPicPr>
          <p:cNvPr id="14" name="Image 13">
            <a:extLst>
              <a:ext uri="{FF2B5EF4-FFF2-40B4-BE49-F238E27FC236}">
                <a16:creationId xmlns:a16="http://schemas.microsoft.com/office/drawing/2014/main" id="{9F12A09C-E50D-C44C-A917-531A821DBD48}"/>
              </a:ext>
            </a:extLst>
          </p:cNvPr>
          <p:cNvPicPr>
            <a:picLocks noChangeAspect="1"/>
          </p:cNvPicPr>
          <p:nvPr/>
        </p:nvPicPr>
        <p:blipFill rotWithShape="1">
          <a:blip r:embed="rId3"/>
          <a:srcRect l="11055" t="25684" r="11447" b="11936"/>
          <a:stretch/>
        </p:blipFill>
        <p:spPr>
          <a:xfrm>
            <a:off x="3656413" y="1096116"/>
            <a:ext cx="5531225" cy="5761884"/>
          </a:xfrm>
          <a:prstGeom prst="rect">
            <a:avLst/>
          </a:prstGeom>
          <a:solidFill>
            <a:schemeClr val="bg1"/>
          </a:solidFill>
          <a:ln>
            <a:solidFill>
              <a:schemeClr val="bg1">
                <a:lumMod val="75000"/>
              </a:schemeClr>
            </a:solidFill>
          </a:ln>
        </p:spPr>
      </p:pic>
      <p:pic>
        <p:nvPicPr>
          <p:cNvPr id="6" name="Image 5">
            <a:extLst>
              <a:ext uri="{FF2B5EF4-FFF2-40B4-BE49-F238E27FC236}">
                <a16:creationId xmlns:a16="http://schemas.microsoft.com/office/drawing/2014/main" id="{00EB7F91-0E0A-0B4B-8E6C-C15F956B684B}"/>
              </a:ext>
            </a:extLst>
          </p:cNvPr>
          <p:cNvPicPr>
            <a:picLocks noChangeAspect="1"/>
          </p:cNvPicPr>
          <p:nvPr/>
        </p:nvPicPr>
        <p:blipFill rotWithShape="1">
          <a:blip r:embed="rId4"/>
          <a:srcRect l="5048" t="6438" r="48076" b="50716"/>
          <a:stretch/>
        </p:blipFill>
        <p:spPr>
          <a:xfrm>
            <a:off x="5834301" y="2272876"/>
            <a:ext cx="6008723" cy="4244037"/>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379478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1908313"/>
            <a:ext cx="9120187" cy="2783967"/>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Climate change is better addressed through prioritization than project design: </a:t>
            </a:r>
            <a:r>
              <a:rPr lang="en-US" sz="3600" dirty="0">
                <a:latin typeface="Avenir Next" charset="0"/>
                <a:ea typeface="Avenir Next" charset="0"/>
                <a:cs typeface="Avenir Next" charset="0"/>
              </a:rPr>
              <a:t>Both are important, but with limited resources we need to be judicious.</a:t>
            </a:r>
          </a:p>
        </p:txBody>
      </p:sp>
    </p:spTree>
    <p:extLst>
      <p:ext uri="{BB962C8B-B14F-4D97-AF65-F5344CB8AC3E}">
        <p14:creationId xmlns:p14="http://schemas.microsoft.com/office/powerpoint/2010/main" val="3967490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D579B-89B2-DD41-90C7-08AA1FFA3F0C}"/>
              </a:ext>
            </a:extLst>
          </p:cNvPr>
          <p:cNvSpPr>
            <a:spLocks noGrp="1"/>
          </p:cNvSpPr>
          <p:nvPr>
            <p:ph type="title"/>
          </p:nvPr>
        </p:nvSpPr>
        <p:spPr>
          <a:xfrm>
            <a:off x="164432" y="140349"/>
            <a:ext cx="10515600" cy="846240"/>
          </a:xfrm>
        </p:spPr>
        <p:txBody>
          <a:bodyPr>
            <a:normAutofit/>
          </a:bodyPr>
          <a:lstStyle/>
          <a:p>
            <a:r>
              <a:rPr lang="fr-FR" dirty="0" err="1"/>
              <a:t>Example</a:t>
            </a:r>
            <a:r>
              <a:rPr lang="fr-FR" dirty="0"/>
              <a:t>: </a:t>
            </a:r>
            <a:r>
              <a:rPr lang="fr-FR" dirty="0" err="1"/>
              <a:t>Effectiveness</a:t>
            </a:r>
            <a:r>
              <a:rPr lang="fr-FR" dirty="0"/>
              <a:t> </a:t>
            </a:r>
            <a:r>
              <a:rPr lang="fr-FR" dirty="0" err="1"/>
              <a:t>studies</a:t>
            </a:r>
            <a:endParaRPr lang="fr-FR" dirty="0"/>
          </a:p>
        </p:txBody>
      </p:sp>
    </p:spTree>
    <p:extLst>
      <p:ext uri="{BB962C8B-B14F-4D97-AF65-F5344CB8AC3E}">
        <p14:creationId xmlns:p14="http://schemas.microsoft.com/office/powerpoint/2010/main" val="1765637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3EC6B0B-58A8-BC47-97D0-045BF862F286}"/>
              </a:ext>
            </a:extLst>
          </p:cNvPr>
          <p:cNvPicPr>
            <a:picLocks noChangeAspect="1"/>
          </p:cNvPicPr>
          <p:nvPr/>
        </p:nvPicPr>
        <p:blipFill>
          <a:blip r:embed="rId2"/>
          <a:stretch>
            <a:fillRect/>
          </a:stretch>
        </p:blipFill>
        <p:spPr>
          <a:xfrm>
            <a:off x="375431" y="1178878"/>
            <a:ext cx="4160132" cy="5383701"/>
          </a:xfrm>
          <a:prstGeom prst="rect">
            <a:avLst/>
          </a:prstGeom>
          <a:solidFill>
            <a:schemeClr val="bg1"/>
          </a:solidFill>
          <a:ln w="3175">
            <a:solidFill>
              <a:schemeClr val="tx1">
                <a:lumMod val="50000"/>
                <a:lumOff val="50000"/>
              </a:schemeClr>
            </a:solidFill>
          </a:ln>
        </p:spPr>
      </p:pic>
      <p:pic>
        <p:nvPicPr>
          <p:cNvPr id="7" name="Picture 1">
            <a:extLst>
              <a:ext uri="{FF2B5EF4-FFF2-40B4-BE49-F238E27FC236}">
                <a16:creationId xmlns:a16="http://schemas.microsoft.com/office/drawing/2014/main" id="{0F82AC40-1769-EC4A-A4D7-14CAD0CB225E}"/>
              </a:ext>
            </a:extLst>
          </p:cNvPr>
          <p:cNvPicPr>
            <a:picLocks noChangeAspect="1"/>
          </p:cNvPicPr>
          <p:nvPr/>
        </p:nvPicPr>
        <p:blipFill>
          <a:blip r:embed="rId3"/>
          <a:stretch>
            <a:fillRect/>
          </a:stretch>
        </p:blipFill>
        <p:spPr>
          <a:xfrm>
            <a:off x="4844834" y="1178878"/>
            <a:ext cx="7173957" cy="5482439"/>
          </a:xfrm>
          <a:prstGeom prst="rect">
            <a:avLst/>
          </a:prstGeom>
        </p:spPr>
      </p:pic>
      <p:pic>
        <p:nvPicPr>
          <p:cNvPr id="8" name="Picture 8">
            <a:extLst>
              <a:ext uri="{FF2B5EF4-FFF2-40B4-BE49-F238E27FC236}">
                <a16:creationId xmlns:a16="http://schemas.microsoft.com/office/drawing/2014/main" id="{2E8713BF-3550-EE43-8826-F3718946E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7111" y="140349"/>
            <a:ext cx="2011680" cy="568639"/>
          </a:xfrm>
          <a:prstGeom prst="rect">
            <a:avLst/>
          </a:prstGeom>
        </p:spPr>
      </p:pic>
      <p:sp>
        <p:nvSpPr>
          <p:cNvPr id="2" name="Titre 1">
            <a:extLst>
              <a:ext uri="{FF2B5EF4-FFF2-40B4-BE49-F238E27FC236}">
                <a16:creationId xmlns:a16="http://schemas.microsoft.com/office/drawing/2014/main" id="{770D579B-89B2-DD41-90C7-08AA1FFA3F0C}"/>
              </a:ext>
            </a:extLst>
          </p:cNvPr>
          <p:cNvSpPr>
            <a:spLocks noGrp="1"/>
          </p:cNvSpPr>
          <p:nvPr>
            <p:ph type="title"/>
          </p:nvPr>
        </p:nvSpPr>
        <p:spPr>
          <a:xfrm>
            <a:off x="164432" y="140349"/>
            <a:ext cx="10515600" cy="846240"/>
          </a:xfrm>
        </p:spPr>
        <p:txBody>
          <a:bodyPr>
            <a:normAutofit/>
          </a:bodyPr>
          <a:lstStyle/>
          <a:p>
            <a:r>
              <a:rPr lang="fr-FR" dirty="0" err="1"/>
              <a:t>Example</a:t>
            </a:r>
            <a:r>
              <a:rPr lang="fr-FR" dirty="0"/>
              <a:t>: </a:t>
            </a:r>
            <a:r>
              <a:rPr lang="fr-FR" dirty="0" err="1"/>
              <a:t>Effectiveness</a:t>
            </a:r>
            <a:r>
              <a:rPr lang="fr-FR" dirty="0"/>
              <a:t> </a:t>
            </a:r>
            <a:r>
              <a:rPr lang="fr-FR" dirty="0" err="1"/>
              <a:t>studies</a:t>
            </a:r>
            <a:endParaRPr lang="fr-FR" dirty="0"/>
          </a:p>
        </p:txBody>
      </p:sp>
    </p:spTree>
    <p:extLst>
      <p:ext uri="{BB962C8B-B14F-4D97-AF65-F5344CB8AC3E}">
        <p14:creationId xmlns:p14="http://schemas.microsoft.com/office/powerpoint/2010/main" val="1581943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806ECB0-76DA-7947-82BB-AF1EE87883CC}"/>
              </a:ext>
            </a:extLst>
          </p:cNvPr>
          <p:cNvPicPr>
            <a:picLocks noChangeAspect="1"/>
          </p:cNvPicPr>
          <p:nvPr/>
        </p:nvPicPr>
        <p:blipFill rotWithShape="1">
          <a:blip r:embed="rId3"/>
          <a:srcRect l="4226" t="16547" r="5761" b="11815"/>
          <a:stretch/>
        </p:blipFill>
        <p:spPr>
          <a:xfrm>
            <a:off x="11428" y="0"/>
            <a:ext cx="12180572" cy="6858000"/>
          </a:xfrm>
          <a:prstGeom prst="rect">
            <a:avLst/>
          </a:prstGeom>
        </p:spPr>
      </p:pic>
      <p:sp>
        <p:nvSpPr>
          <p:cNvPr id="4" name="ZoneTexte 3">
            <a:extLst>
              <a:ext uri="{FF2B5EF4-FFF2-40B4-BE49-F238E27FC236}">
                <a16:creationId xmlns:a16="http://schemas.microsoft.com/office/drawing/2014/main" id="{54D360C5-6161-8240-9314-9D4A61D89C68}"/>
              </a:ext>
            </a:extLst>
          </p:cNvPr>
          <p:cNvSpPr txBox="1"/>
          <p:nvPr/>
        </p:nvSpPr>
        <p:spPr>
          <a:xfrm>
            <a:off x="0" y="6550218"/>
            <a:ext cx="12191999" cy="369332"/>
          </a:xfrm>
          <a:prstGeom prst="rect">
            <a:avLst/>
          </a:prstGeom>
          <a:solidFill>
            <a:srgbClr val="000000">
              <a:alpha val="25098"/>
            </a:srgbClr>
          </a:solidFill>
        </p:spPr>
        <p:txBody>
          <a:bodyPr wrap="square" rtlCol="0">
            <a:spAutoFit/>
          </a:bodyPr>
          <a:lstStyle/>
          <a:p>
            <a:pPr algn="ctr"/>
            <a:r>
              <a:rPr lang="en-US" dirty="0">
                <a:solidFill>
                  <a:schemeClr val="bg1"/>
                </a:solidFill>
              </a:rPr>
              <a:t>https://</a:t>
            </a:r>
            <a:r>
              <a:rPr lang="en-US" dirty="0" err="1">
                <a:solidFill>
                  <a:schemeClr val="bg1"/>
                </a:solidFill>
              </a:rPr>
              <a:t>www.washingtonpost.com</a:t>
            </a:r>
            <a:r>
              <a:rPr lang="en-US" dirty="0">
                <a:solidFill>
                  <a:schemeClr val="bg1"/>
                </a:solidFill>
              </a:rPr>
              <a:t>/weather/2021/06/25/pacific-northwest-heat-wave-</a:t>
            </a:r>
            <a:r>
              <a:rPr lang="en-US" dirty="0" err="1">
                <a:solidFill>
                  <a:schemeClr val="bg1"/>
                </a:solidFill>
              </a:rPr>
              <a:t>seattle</a:t>
            </a:r>
            <a:r>
              <a:rPr lang="en-US" dirty="0">
                <a:solidFill>
                  <a:schemeClr val="bg1"/>
                </a:solidFill>
              </a:rPr>
              <a:t>-</a:t>
            </a:r>
            <a:r>
              <a:rPr lang="en-US" dirty="0" err="1">
                <a:solidFill>
                  <a:schemeClr val="bg1"/>
                </a:solidFill>
              </a:rPr>
              <a:t>portland</a:t>
            </a:r>
            <a:r>
              <a:rPr lang="en-US" dirty="0">
                <a:solidFill>
                  <a:schemeClr val="bg1"/>
                </a:solidFill>
              </a:rPr>
              <a:t>/</a:t>
            </a:r>
            <a:endParaRPr lang="fr-FR" dirty="0">
              <a:solidFill>
                <a:schemeClr val="bg1"/>
              </a:solidFill>
            </a:endParaRPr>
          </a:p>
        </p:txBody>
      </p:sp>
      <p:sp>
        <p:nvSpPr>
          <p:cNvPr id="5" name="Rectangle à coins arrondis 4">
            <a:extLst>
              <a:ext uri="{FF2B5EF4-FFF2-40B4-BE49-F238E27FC236}">
                <a16:creationId xmlns:a16="http://schemas.microsoft.com/office/drawing/2014/main" id="{F6D91F17-4344-CB4C-A364-5DBB92A4C6B1}"/>
              </a:ext>
            </a:extLst>
          </p:cNvPr>
          <p:cNvSpPr/>
          <p:nvPr/>
        </p:nvSpPr>
        <p:spPr>
          <a:xfrm>
            <a:off x="1070313" y="1278620"/>
            <a:ext cx="10099500" cy="4961107"/>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34C705E-6261-4C41-8207-F0F9FBD7926B}"/>
              </a:ext>
            </a:extLst>
          </p:cNvPr>
          <p:cNvSpPr txBox="1"/>
          <p:nvPr/>
        </p:nvSpPr>
        <p:spPr>
          <a:xfrm>
            <a:off x="1299439" y="1591177"/>
            <a:ext cx="9641249" cy="4335995"/>
          </a:xfrm>
          <a:prstGeom prst="rect">
            <a:avLst/>
          </a:prstGeom>
          <a:noFill/>
        </p:spPr>
        <p:txBody>
          <a:bodyPr wrap="square" lIns="274320" tIns="182880" rIns="365760" bIns="365760" rtlCol="0">
            <a:spAutoFit/>
          </a:bodyPr>
          <a:lstStyle/>
          <a:p>
            <a:pPr>
              <a:lnSpc>
                <a:spcPct val="114000"/>
              </a:lnSpc>
              <a:spcBef>
                <a:spcPts val="600"/>
              </a:spcBef>
              <a:spcAft>
                <a:spcPts val="600"/>
              </a:spcAft>
            </a:pPr>
            <a:r>
              <a:rPr lang="fr-FR" sz="4800" b="1" i="1" dirty="0" err="1"/>
              <a:t>Three</a:t>
            </a:r>
            <a:r>
              <a:rPr lang="fr-FR" sz="4800" b="1" i="1" dirty="0"/>
              <a:t> </a:t>
            </a:r>
            <a:r>
              <a:rPr lang="fr-FR" sz="4800" b="1" i="1" dirty="0" err="1"/>
              <a:t>factors</a:t>
            </a:r>
            <a:r>
              <a:rPr lang="fr-FR" sz="4800" b="1" i="1" dirty="0"/>
              <a:t>:</a:t>
            </a:r>
          </a:p>
          <a:p>
            <a:pPr marL="800100" lvl="1" indent="-342900">
              <a:lnSpc>
                <a:spcPct val="114000"/>
              </a:lnSpc>
              <a:spcBef>
                <a:spcPts val="600"/>
              </a:spcBef>
              <a:spcAft>
                <a:spcPts val="600"/>
              </a:spcAft>
              <a:buAutoNum type="arabicPeriod"/>
            </a:pPr>
            <a:r>
              <a:rPr lang="fr-FR" sz="4800" dirty="0"/>
              <a:t> How </a:t>
            </a:r>
            <a:r>
              <a:rPr lang="fr-FR" sz="4800" dirty="0" err="1"/>
              <a:t>much</a:t>
            </a:r>
            <a:r>
              <a:rPr lang="fr-FR" sz="4800" dirty="0"/>
              <a:t> change?</a:t>
            </a:r>
          </a:p>
          <a:p>
            <a:pPr marL="800100" lvl="1" indent="-342900">
              <a:lnSpc>
                <a:spcPct val="114000"/>
              </a:lnSpc>
              <a:spcBef>
                <a:spcPts val="600"/>
              </a:spcBef>
              <a:spcAft>
                <a:spcPts val="600"/>
              </a:spcAft>
              <a:buAutoNum type="arabicPeriod"/>
            </a:pPr>
            <a:r>
              <a:rPr lang="fr-FR" sz="4800" dirty="0"/>
              <a:t> </a:t>
            </a:r>
            <a:r>
              <a:rPr lang="fr-FR" sz="4800" dirty="0" err="1"/>
              <a:t>When</a:t>
            </a:r>
            <a:r>
              <a:rPr lang="fr-FR" sz="4800" dirty="0"/>
              <a:t> </a:t>
            </a:r>
            <a:r>
              <a:rPr lang="fr-FR" sz="4800" dirty="0" err="1"/>
              <a:t>does</a:t>
            </a:r>
            <a:r>
              <a:rPr lang="fr-FR" sz="4800" dirty="0"/>
              <a:t> </a:t>
            </a:r>
            <a:r>
              <a:rPr lang="fr-FR" sz="4800" dirty="0" err="1"/>
              <a:t>it</a:t>
            </a:r>
            <a:r>
              <a:rPr lang="fr-FR" sz="4800" dirty="0"/>
              <a:t> </a:t>
            </a:r>
            <a:r>
              <a:rPr lang="fr-FR" sz="4800" dirty="0" err="1"/>
              <a:t>matter</a:t>
            </a:r>
            <a:r>
              <a:rPr lang="fr-FR" sz="4800" dirty="0"/>
              <a:t>?</a:t>
            </a:r>
          </a:p>
          <a:p>
            <a:pPr marL="800100" lvl="1" indent="-342900">
              <a:lnSpc>
                <a:spcPct val="114000"/>
              </a:lnSpc>
              <a:spcBef>
                <a:spcPts val="600"/>
              </a:spcBef>
              <a:spcAft>
                <a:spcPts val="1200"/>
              </a:spcAft>
              <a:buAutoNum type="arabicPeriod"/>
            </a:pPr>
            <a:r>
              <a:rPr lang="fr-FR" sz="4800" dirty="0"/>
              <a:t> </a:t>
            </a:r>
            <a:r>
              <a:rPr lang="fr-FR" sz="4800" dirty="0" err="1"/>
              <a:t>What</a:t>
            </a:r>
            <a:r>
              <a:rPr lang="fr-FR" sz="4800" dirty="0"/>
              <a:t> </a:t>
            </a:r>
            <a:r>
              <a:rPr lang="fr-FR" sz="4800" dirty="0" err="1"/>
              <a:t>is</a:t>
            </a:r>
            <a:r>
              <a:rPr lang="fr-FR" sz="4800" dirty="0"/>
              <a:t> </a:t>
            </a:r>
            <a:r>
              <a:rPr lang="fr-FR" sz="4800" dirty="0" err="1"/>
              <a:t>our</a:t>
            </a:r>
            <a:r>
              <a:rPr lang="fr-FR" sz="4800" dirty="0"/>
              <a:t> </a:t>
            </a:r>
            <a:r>
              <a:rPr lang="fr-FR" sz="4800" dirty="0" err="1"/>
              <a:t>capacity</a:t>
            </a:r>
            <a:r>
              <a:rPr lang="fr-FR" sz="4800" dirty="0"/>
              <a:t> to </a:t>
            </a:r>
            <a:r>
              <a:rPr lang="fr-FR" sz="4800" dirty="0" err="1"/>
              <a:t>adapt</a:t>
            </a:r>
            <a:r>
              <a:rPr lang="fr-FR" sz="4800" dirty="0"/>
              <a:t>?</a:t>
            </a:r>
          </a:p>
        </p:txBody>
      </p:sp>
      <p:sp>
        <p:nvSpPr>
          <p:cNvPr id="6" name="ZoneTexte 5">
            <a:extLst>
              <a:ext uri="{FF2B5EF4-FFF2-40B4-BE49-F238E27FC236}">
                <a16:creationId xmlns:a16="http://schemas.microsoft.com/office/drawing/2014/main" id="{26380092-A713-5B42-9338-9AF1F971CA6F}"/>
              </a:ext>
            </a:extLst>
          </p:cNvPr>
          <p:cNvSpPr txBox="1"/>
          <p:nvPr/>
        </p:nvSpPr>
        <p:spPr>
          <a:xfrm>
            <a:off x="0" y="-1366"/>
            <a:ext cx="12192000" cy="969496"/>
          </a:xfrm>
          <a:prstGeom prst="rect">
            <a:avLst/>
          </a:prstGeom>
          <a:solidFill>
            <a:srgbClr val="000000">
              <a:alpha val="33333"/>
            </a:srgbClr>
          </a:solidFill>
        </p:spPr>
        <p:txBody>
          <a:bodyPr wrap="square" rtlCol="0">
            <a:spAutoFit/>
          </a:bodyPr>
          <a:lstStyle/>
          <a:p>
            <a:pPr algn="ctr">
              <a:lnSpc>
                <a:spcPct val="125000"/>
              </a:lnSpc>
              <a:spcBef>
                <a:spcPts val="2400"/>
              </a:spcBef>
              <a:spcAft>
                <a:spcPts val="2400"/>
              </a:spcAft>
            </a:pPr>
            <a:r>
              <a:rPr lang="fr-FR" sz="4800" b="1" dirty="0" err="1">
                <a:solidFill>
                  <a:schemeClr val="bg1"/>
                </a:solidFill>
                <a:latin typeface="Avenir Next" panose="020B0503020202020204" pitchFamily="34" charset="0"/>
              </a:rPr>
              <a:t>Vulnerability</a:t>
            </a:r>
            <a:r>
              <a:rPr lang="fr-FR" sz="4800" b="1" dirty="0">
                <a:solidFill>
                  <a:schemeClr val="bg1"/>
                </a:solidFill>
                <a:latin typeface="Avenir Next" panose="020B0503020202020204" pitchFamily="34" charset="0"/>
              </a:rPr>
              <a:t> </a:t>
            </a:r>
            <a:r>
              <a:rPr lang="fr-FR" sz="4800" b="1" dirty="0" err="1">
                <a:solidFill>
                  <a:schemeClr val="bg1"/>
                </a:solidFill>
                <a:latin typeface="Avenir Next" panose="020B0503020202020204" pitchFamily="34" charset="0"/>
              </a:rPr>
              <a:t>is</a:t>
            </a:r>
            <a:r>
              <a:rPr lang="fr-FR" sz="4800" b="1" dirty="0">
                <a:solidFill>
                  <a:schemeClr val="bg1"/>
                </a:solidFill>
                <a:latin typeface="Avenir Next" panose="020B0503020202020204" pitchFamily="34" charset="0"/>
              </a:rPr>
              <a:t> not </a:t>
            </a:r>
            <a:r>
              <a:rPr lang="fr-FR" sz="4800" b="1" dirty="0" err="1">
                <a:solidFill>
                  <a:schemeClr val="bg1"/>
                </a:solidFill>
                <a:latin typeface="Avenir Next" panose="020B0503020202020204" pitchFamily="34" charset="0"/>
              </a:rPr>
              <a:t>just</a:t>
            </a:r>
            <a:r>
              <a:rPr lang="fr-FR" sz="4800" b="1" dirty="0">
                <a:solidFill>
                  <a:schemeClr val="bg1"/>
                </a:solidFill>
                <a:latin typeface="Avenir Next" panose="020B0503020202020204" pitchFamily="34" charset="0"/>
              </a:rPr>
              <a:t> about Impacts</a:t>
            </a:r>
          </a:p>
        </p:txBody>
      </p:sp>
    </p:spTree>
    <p:extLst>
      <p:ext uri="{BB962C8B-B14F-4D97-AF65-F5344CB8AC3E}">
        <p14:creationId xmlns:p14="http://schemas.microsoft.com/office/powerpoint/2010/main" val="2686841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C6F144-1E96-CB44-BFCF-688F86743A3F}"/>
              </a:ext>
            </a:extLst>
          </p:cNvPr>
          <p:cNvPicPr>
            <a:picLocks noChangeAspect="1"/>
          </p:cNvPicPr>
          <p:nvPr/>
        </p:nvPicPr>
        <p:blipFill rotWithShape="1">
          <a:blip r:embed="rId3"/>
          <a:srcRect l="47770" t="195" r="10043" b="-195"/>
          <a:stretch/>
        </p:blipFill>
        <p:spPr>
          <a:xfrm rot="5400000">
            <a:off x="2667000" y="-2667000"/>
            <a:ext cx="6858000" cy="12192000"/>
          </a:xfrm>
          <a:prstGeom prst="rect">
            <a:avLst/>
          </a:prstGeom>
        </p:spPr>
      </p:pic>
      <p:sp>
        <p:nvSpPr>
          <p:cNvPr id="10" name="ZoneTexte 9">
            <a:extLst>
              <a:ext uri="{FF2B5EF4-FFF2-40B4-BE49-F238E27FC236}">
                <a16:creationId xmlns:a16="http://schemas.microsoft.com/office/drawing/2014/main" id="{0303BA95-5F93-D146-97EB-0589211405EC}"/>
              </a:ext>
            </a:extLst>
          </p:cNvPr>
          <p:cNvSpPr txBox="1"/>
          <p:nvPr/>
        </p:nvSpPr>
        <p:spPr>
          <a:xfrm>
            <a:off x="7464153" y="6366448"/>
            <a:ext cx="4472609" cy="369332"/>
          </a:xfrm>
          <a:prstGeom prst="rect">
            <a:avLst/>
          </a:prstGeom>
          <a:noFill/>
        </p:spPr>
        <p:txBody>
          <a:bodyPr wrap="square" rtlCol="0">
            <a:spAutoFit/>
          </a:bodyPr>
          <a:lstStyle/>
          <a:p>
            <a:pPr algn="r"/>
            <a:r>
              <a:rPr lang="fr-FR" i="1" dirty="0">
                <a:solidFill>
                  <a:schemeClr val="bg1">
                    <a:lumMod val="85000"/>
                  </a:schemeClr>
                </a:solidFill>
              </a:rPr>
              <a:t>Image </a:t>
            </a:r>
            <a:r>
              <a:rPr lang="fr-FR" i="1" dirty="0" err="1">
                <a:solidFill>
                  <a:schemeClr val="bg1">
                    <a:lumMod val="85000"/>
                  </a:schemeClr>
                </a:solidFill>
              </a:rPr>
              <a:t>Credit</a:t>
            </a:r>
            <a:r>
              <a:rPr lang="fr-FR" i="1" dirty="0">
                <a:solidFill>
                  <a:schemeClr val="bg1">
                    <a:lumMod val="85000"/>
                  </a:schemeClr>
                </a:solidFill>
              </a:rPr>
              <a:t>: </a:t>
            </a:r>
            <a:r>
              <a:rPr lang="fr-FR" dirty="0" err="1">
                <a:solidFill>
                  <a:schemeClr val="bg1">
                    <a:lumMod val="85000"/>
                  </a:schemeClr>
                </a:solidFill>
              </a:rPr>
              <a:t>Kendra</a:t>
            </a:r>
            <a:r>
              <a:rPr lang="fr-FR" dirty="0">
                <a:solidFill>
                  <a:schemeClr val="bg1">
                    <a:lumMod val="85000"/>
                  </a:schemeClr>
                </a:solidFill>
              </a:rPr>
              <a:t> Kaiser</a:t>
            </a:r>
          </a:p>
        </p:txBody>
      </p:sp>
      <p:sp>
        <p:nvSpPr>
          <p:cNvPr id="2" name="ZoneTexte 1">
            <a:extLst>
              <a:ext uri="{FF2B5EF4-FFF2-40B4-BE49-F238E27FC236}">
                <a16:creationId xmlns:a16="http://schemas.microsoft.com/office/drawing/2014/main" id="{95E88BB7-4283-EB4C-8210-9792AE3AA27D}"/>
              </a:ext>
            </a:extLst>
          </p:cNvPr>
          <p:cNvSpPr txBox="1"/>
          <p:nvPr/>
        </p:nvSpPr>
        <p:spPr>
          <a:xfrm>
            <a:off x="8313398" y="4287621"/>
            <a:ext cx="3623364" cy="1754326"/>
          </a:xfrm>
          <a:prstGeom prst="rect">
            <a:avLst/>
          </a:prstGeom>
          <a:noFill/>
        </p:spPr>
        <p:txBody>
          <a:bodyPr wrap="none" rtlCol="0">
            <a:spAutoFit/>
          </a:bodyPr>
          <a:lstStyle/>
          <a:p>
            <a:pPr algn="r"/>
            <a:r>
              <a:rPr lang="fr-FR" sz="3600" dirty="0">
                <a:solidFill>
                  <a:schemeClr val="bg1"/>
                </a:solidFill>
              </a:rPr>
              <a:t>https://</a:t>
            </a:r>
            <a:r>
              <a:rPr lang="fr-FR" sz="3600" dirty="0" err="1">
                <a:solidFill>
                  <a:schemeClr val="bg1"/>
                </a:solidFill>
              </a:rPr>
              <a:t>cig.uw.edu</a:t>
            </a:r>
            <a:endParaRPr lang="fr-FR" sz="3600" dirty="0">
              <a:solidFill>
                <a:schemeClr val="bg1"/>
              </a:solidFill>
            </a:endParaRPr>
          </a:p>
          <a:p>
            <a:pPr algn="r"/>
            <a:r>
              <a:rPr lang="fr-FR" sz="3600" dirty="0" err="1">
                <a:solidFill>
                  <a:schemeClr val="bg1"/>
                </a:solidFill>
              </a:rPr>
              <a:t>gmauger@uw.edu</a:t>
            </a:r>
            <a:endParaRPr lang="fr-FR" sz="3600" dirty="0">
              <a:solidFill>
                <a:schemeClr val="bg1"/>
              </a:solidFill>
            </a:endParaRPr>
          </a:p>
          <a:p>
            <a:pPr algn="r"/>
            <a:r>
              <a:rPr lang="fr-FR" sz="3600" dirty="0">
                <a:solidFill>
                  <a:schemeClr val="bg1"/>
                </a:solidFill>
              </a:rPr>
              <a:t>206.685.0317</a:t>
            </a:r>
          </a:p>
        </p:txBody>
      </p:sp>
    </p:spTree>
    <p:extLst>
      <p:ext uri="{BB962C8B-B14F-4D97-AF65-F5344CB8AC3E}">
        <p14:creationId xmlns:p14="http://schemas.microsoft.com/office/powerpoint/2010/main" val="286766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D8B171F-B12B-AE42-AB17-ECB5E089B00E}"/>
              </a:ext>
            </a:extLst>
          </p:cNvPr>
          <p:cNvPicPr>
            <a:picLocks noChangeAspect="1"/>
          </p:cNvPicPr>
          <p:nvPr/>
        </p:nvPicPr>
        <p:blipFill rotWithShape="1">
          <a:blip r:embed="rId2"/>
          <a:srcRect l="7256" t="21165" r="7773" b="7725"/>
          <a:stretch/>
        </p:blipFill>
        <p:spPr>
          <a:xfrm>
            <a:off x="1756228" y="250991"/>
            <a:ext cx="6154057" cy="6304157"/>
          </a:xfrm>
          <a:prstGeom prst="rect">
            <a:avLst/>
          </a:prstGeom>
          <a:ln>
            <a:solidFill>
              <a:schemeClr val="bg1">
                <a:lumMod val="75000"/>
              </a:schemeClr>
            </a:solidFill>
          </a:ln>
        </p:spPr>
      </p:pic>
      <p:sp>
        <p:nvSpPr>
          <p:cNvPr id="4" name="ZoneTexte 3">
            <a:extLst>
              <a:ext uri="{FF2B5EF4-FFF2-40B4-BE49-F238E27FC236}">
                <a16:creationId xmlns:a16="http://schemas.microsoft.com/office/drawing/2014/main" id="{5B7219AE-F263-7B44-B6E8-F0AB3CAAA9BD}"/>
              </a:ext>
            </a:extLst>
          </p:cNvPr>
          <p:cNvSpPr txBox="1"/>
          <p:nvPr/>
        </p:nvSpPr>
        <p:spPr>
          <a:xfrm>
            <a:off x="8258628" y="5631818"/>
            <a:ext cx="3933372" cy="923330"/>
          </a:xfrm>
          <a:prstGeom prst="rect">
            <a:avLst/>
          </a:prstGeom>
          <a:noFill/>
        </p:spPr>
        <p:txBody>
          <a:bodyPr wrap="square" rtlCol="0">
            <a:spAutoFit/>
          </a:bodyPr>
          <a:lstStyle/>
          <a:p>
            <a:pPr algn="r"/>
            <a:r>
              <a:rPr lang="fr-FR" dirty="0">
                <a:hlinkClick r:id="rId3"/>
              </a:rPr>
              <a:t>https://www.seattletimes.com/opinion/weather-disasters-can-teach-us-how-to-prepare-for-the-future/</a:t>
            </a:r>
            <a:r>
              <a:rPr lang="fr-FR" dirty="0"/>
              <a:t> </a:t>
            </a:r>
          </a:p>
        </p:txBody>
      </p:sp>
    </p:spTree>
    <p:extLst>
      <p:ext uri="{BB962C8B-B14F-4D97-AF65-F5344CB8AC3E}">
        <p14:creationId xmlns:p14="http://schemas.microsoft.com/office/powerpoint/2010/main" val="242763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806ECB0-76DA-7947-82BB-AF1EE87883CC}"/>
              </a:ext>
            </a:extLst>
          </p:cNvPr>
          <p:cNvPicPr>
            <a:picLocks noChangeAspect="1"/>
          </p:cNvPicPr>
          <p:nvPr/>
        </p:nvPicPr>
        <p:blipFill rotWithShape="1">
          <a:blip r:embed="rId3"/>
          <a:srcRect l="4226" t="16547" r="5761" b="11815"/>
          <a:stretch/>
        </p:blipFill>
        <p:spPr>
          <a:xfrm>
            <a:off x="11428" y="0"/>
            <a:ext cx="12180572" cy="6858000"/>
          </a:xfrm>
          <a:prstGeom prst="rect">
            <a:avLst/>
          </a:prstGeom>
        </p:spPr>
      </p:pic>
      <p:sp>
        <p:nvSpPr>
          <p:cNvPr id="4" name="ZoneTexte 3">
            <a:extLst>
              <a:ext uri="{FF2B5EF4-FFF2-40B4-BE49-F238E27FC236}">
                <a16:creationId xmlns:a16="http://schemas.microsoft.com/office/drawing/2014/main" id="{54D360C5-6161-8240-9314-9D4A61D89C68}"/>
              </a:ext>
            </a:extLst>
          </p:cNvPr>
          <p:cNvSpPr txBox="1"/>
          <p:nvPr/>
        </p:nvSpPr>
        <p:spPr>
          <a:xfrm>
            <a:off x="0" y="6550218"/>
            <a:ext cx="12191999" cy="369332"/>
          </a:xfrm>
          <a:prstGeom prst="rect">
            <a:avLst/>
          </a:prstGeom>
          <a:solidFill>
            <a:srgbClr val="000000">
              <a:alpha val="25098"/>
            </a:srgbClr>
          </a:solidFill>
        </p:spPr>
        <p:txBody>
          <a:bodyPr wrap="square" rtlCol="0">
            <a:spAutoFit/>
          </a:bodyPr>
          <a:lstStyle/>
          <a:p>
            <a:pPr algn="ctr"/>
            <a:r>
              <a:rPr lang="en-US" dirty="0">
                <a:solidFill>
                  <a:schemeClr val="bg1"/>
                </a:solidFill>
              </a:rPr>
              <a:t>https://</a:t>
            </a:r>
            <a:r>
              <a:rPr lang="en-US" dirty="0" err="1">
                <a:solidFill>
                  <a:schemeClr val="bg1"/>
                </a:solidFill>
              </a:rPr>
              <a:t>www.washingtonpost.com</a:t>
            </a:r>
            <a:r>
              <a:rPr lang="en-US" dirty="0">
                <a:solidFill>
                  <a:schemeClr val="bg1"/>
                </a:solidFill>
              </a:rPr>
              <a:t>/weather/2021/06/25/pacific-northwest-heat-wave-</a:t>
            </a:r>
            <a:r>
              <a:rPr lang="en-US" dirty="0" err="1">
                <a:solidFill>
                  <a:schemeClr val="bg1"/>
                </a:solidFill>
              </a:rPr>
              <a:t>seattle</a:t>
            </a:r>
            <a:r>
              <a:rPr lang="en-US" dirty="0">
                <a:solidFill>
                  <a:schemeClr val="bg1"/>
                </a:solidFill>
              </a:rPr>
              <a:t>-</a:t>
            </a:r>
            <a:r>
              <a:rPr lang="en-US" dirty="0" err="1">
                <a:solidFill>
                  <a:schemeClr val="bg1"/>
                </a:solidFill>
              </a:rPr>
              <a:t>portland</a:t>
            </a:r>
            <a:r>
              <a:rPr lang="en-US" dirty="0">
                <a:solidFill>
                  <a:schemeClr val="bg1"/>
                </a:solidFill>
              </a:rPr>
              <a:t>/</a:t>
            </a:r>
            <a:endParaRPr lang="fr-FR" dirty="0">
              <a:solidFill>
                <a:schemeClr val="bg1"/>
              </a:solidFill>
            </a:endParaRPr>
          </a:p>
        </p:txBody>
      </p:sp>
      <p:sp>
        <p:nvSpPr>
          <p:cNvPr id="5" name="Rectangle à coins arrondis 4">
            <a:extLst>
              <a:ext uri="{FF2B5EF4-FFF2-40B4-BE49-F238E27FC236}">
                <a16:creationId xmlns:a16="http://schemas.microsoft.com/office/drawing/2014/main" id="{F6D91F17-4344-CB4C-A364-5DBB92A4C6B1}"/>
              </a:ext>
            </a:extLst>
          </p:cNvPr>
          <p:cNvSpPr/>
          <p:nvPr/>
        </p:nvSpPr>
        <p:spPr>
          <a:xfrm>
            <a:off x="1070313" y="1278620"/>
            <a:ext cx="10099500" cy="4961107"/>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34C705E-6261-4C41-8207-F0F9FBD7926B}"/>
              </a:ext>
            </a:extLst>
          </p:cNvPr>
          <p:cNvSpPr txBox="1"/>
          <p:nvPr/>
        </p:nvSpPr>
        <p:spPr>
          <a:xfrm>
            <a:off x="1299439" y="1591177"/>
            <a:ext cx="9641249" cy="4335995"/>
          </a:xfrm>
          <a:prstGeom prst="rect">
            <a:avLst/>
          </a:prstGeom>
          <a:noFill/>
        </p:spPr>
        <p:txBody>
          <a:bodyPr wrap="square" lIns="274320" tIns="182880" rIns="365760" bIns="365760" rtlCol="0">
            <a:spAutoFit/>
          </a:bodyPr>
          <a:lstStyle/>
          <a:p>
            <a:pPr>
              <a:lnSpc>
                <a:spcPct val="114000"/>
              </a:lnSpc>
              <a:spcBef>
                <a:spcPts val="600"/>
              </a:spcBef>
              <a:spcAft>
                <a:spcPts val="600"/>
              </a:spcAft>
            </a:pPr>
            <a:r>
              <a:rPr lang="fr-FR" sz="4800" b="1" i="1" dirty="0" err="1"/>
              <a:t>Three</a:t>
            </a:r>
            <a:r>
              <a:rPr lang="fr-FR" sz="4800" b="1" i="1" dirty="0"/>
              <a:t> </a:t>
            </a:r>
            <a:r>
              <a:rPr lang="fr-FR" sz="4800" b="1" i="1" dirty="0" err="1"/>
              <a:t>factors</a:t>
            </a:r>
            <a:r>
              <a:rPr lang="fr-FR" sz="4800" b="1" i="1" dirty="0"/>
              <a:t>:</a:t>
            </a:r>
          </a:p>
          <a:p>
            <a:pPr marL="800100" lvl="1" indent="-342900">
              <a:lnSpc>
                <a:spcPct val="114000"/>
              </a:lnSpc>
              <a:spcBef>
                <a:spcPts val="600"/>
              </a:spcBef>
              <a:spcAft>
                <a:spcPts val="600"/>
              </a:spcAft>
              <a:buAutoNum type="arabicPeriod"/>
            </a:pPr>
            <a:r>
              <a:rPr lang="fr-FR" sz="4800" dirty="0"/>
              <a:t> </a:t>
            </a:r>
            <a:r>
              <a:rPr lang="fr-FR" sz="4800" dirty="0" err="1"/>
              <a:t>Exposure</a:t>
            </a:r>
            <a:endParaRPr lang="fr-FR" sz="4800" dirty="0"/>
          </a:p>
          <a:p>
            <a:pPr marL="800100" lvl="1" indent="-342900">
              <a:lnSpc>
                <a:spcPct val="114000"/>
              </a:lnSpc>
              <a:spcBef>
                <a:spcPts val="600"/>
              </a:spcBef>
              <a:spcAft>
                <a:spcPts val="600"/>
              </a:spcAft>
              <a:buAutoNum type="arabicPeriod"/>
            </a:pPr>
            <a:r>
              <a:rPr lang="fr-FR" sz="4800" dirty="0"/>
              <a:t> </a:t>
            </a:r>
            <a:r>
              <a:rPr lang="fr-FR" sz="4800" dirty="0" err="1"/>
              <a:t>Sensitivity</a:t>
            </a:r>
            <a:endParaRPr lang="fr-FR" sz="4800" dirty="0"/>
          </a:p>
          <a:p>
            <a:pPr marL="800100" lvl="1" indent="-342900">
              <a:lnSpc>
                <a:spcPct val="114000"/>
              </a:lnSpc>
              <a:spcBef>
                <a:spcPts val="600"/>
              </a:spcBef>
              <a:spcAft>
                <a:spcPts val="1200"/>
              </a:spcAft>
              <a:buAutoNum type="arabicPeriod"/>
            </a:pPr>
            <a:r>
              <a:rPr lang="fr-FR" sz="4800" dirty="0"/>
              <a:t> Adaptive </a:t>
            </a:r>
            <a:r>
              <a:rPr lang="fr-FR" sz="4800" dirty="0" err="1"/>
              <a:t>Capacity</a:t>
            </a:r>
            <a:endParaRPr lang="fr-FR" sz="4800" dirty="0"/>
          </a:p>
        </p:txBody>
      </p:sp>
      <p:sp>
        <p:nvSpPr>
          <p:cNvPr id="6" name="ZoneTexte 5">
            <a:extLst>
              <a:ext uri="{FF2B5EF4-FFF2-40B4-BE49-F238E27FC236}">
                <a16:creationId xmlns:a16="http://schemas.microsoft.com/office/drawing/2014/main" id="{26380092-A713-5B42-9338-9AF1F971CA6F}"/>
              </a:ext>
            </a:extLst>
          </p:cNvPr>
          <p:cNvSpPr txBox="1"/>
          <p:nvPr/>
        </p:nvSpPr>
        <p:spPr>
          <a:xfrm>
            <a:off x="0" y="-1366"/>
            <a:ext cx="12192000" cy="969496"/>
          </a:xfrm>
          <a:prstGeom prst="rect">
            <a:avLst/>
          </a:prstGeom>
          <a:solidFill>
            <a:srgbClr val="000000">
              <a:alpha val="33333"/>
            </a:srgbClr>
          </a:solidFill>
        </p:spPr>
        <p:txBody>
          <a:bodyPr wrap="square" rtlCol="0">
            <a:spAutoFit/>
          </a:bodyPr>
          <a:lstStyle/>
          <a:p>
            <a:pPr algn="ctr">
              <a:lnSpc>
                <a:spcPct val="125000"/>
              </a:lnSpc>
              <a:spcBef>
                <a:spcPts val="2400"/>
              </a:spcBef>
              <a:spcAft>
                <a:spcPts val="2400"/>
              </a:spcAft>
            </a:pPr>
            <a:r>
              <a:rPr lang="fr-FR" sz="4800" b="1" dirty="0" err="1">
                <a:solidFill>
                  <a:schemeClr val="bg1"/>
                </a:solidFill>
                <a:latin typeface="Avenir Next" panose="020B0503020202020204" pitchFamily="34" charset="0"/>
              </a:rPr>
              <a:t>Vulnerability</a:t>
            </a:r>
            <a:r>
              <a:rPr lang="fr-FR" sz="4800" b="1" dirty="0">
                <a:solidFill>
                  <a:schemeClr val="bg1"/>
                </a:solidFill>
                <a:latin typeface="Avenir Next" panose="020B0503020202020204" pitchFamily="34" charset="0"/>
              </a:rPr>
              <a:t> </a:t>
            </a:r>
            <a:r>
              <a:rPr lang="fr-FR" sz="4800" b="1" dirty="0" err="1">
                <a:solidFill>
                  <a:schemeClr val="bg1"/>
                </a:solidFill>
                <a:latin typeface="Avenir Next" panose="020B0503020202020204" pitchFamily="34" charset="0"/>
              </a:rPr>
              <a:t>is</a:t>
            </a:r>
            <a:r>
              <a:rPr lang="fr-FR" sz="4800" b="1" dirty="0">
                <a:solidFill>
                  <a:schemeClr val="bg1"/>
                </a:solidFill>
                <a:latin typeface="Avenir Next" panose="020B0503020202020204" pitchFamily="34" charset="0"/>
              </a:rPr>
              <a:t> not </a:t>
            </a:r>
            <a:r>
              <a:rPr lang="fr-FR" sz="4800" b="1" dirty="0" err="1">
                <a:solidFill>
                  <a:schemeClr val="bg1"/>
                </a:solidFill>
                <a:latin typeface="Avenir Next" panose="020B0503020202020204" pitchFamily="34" charset="0"/>
              </a:rPr>
              <a:t>just</a:t>
            </a:r>
            <a:r>
              <a:rPr lang="fr-FR" sz="4800" b="1" dirty="0">
                <a:solidFill>
                  <a:schemeClr val="bg1"/>
                </a:solidFill>
                <a:latin typeface="Avenir Next" panose="020B0503020202020204" pitchFamily="34" charset="0"/>
              </a:rPr>
              <a:t> about Impacts</a:t>
            </a:r>
          </a:p>
        </p:txBody>
      </p:sp>
    </p:spTree>
    <p:extLst>
      <p:ext uri="{BB962C8B-B14F-4D97-AF65-F5344CB8AC3E}">
        <p14:creationId xmlns:p14="http://schemas.microsoft.com/office/powerpoint/2010/main" val="288004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2358256"/>
            <a:ext cx="9120187" cy="2152384"/>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There is more than one way to prepare for climate change: </a:t>
            </a:r>
            <a:r>
              <a:rPr lang="en-US" sz="3600" dirty="0">
                <a:latin typeface="Avenir Next" charset="0"/>
                <a:ea typeface="Avenir Next" charset="0"/>
                <a:cs typeface="Avenir Next" charset="0"/>
              </a:rPr>
              <a:t>Start simple, then add complexity as you need it.</a:t>
            </a:r>
          </a:p>
        </p:txBody>
      </p:sp>
    </p:spTree>
    <p:extLst>
      <p:ext uri="{BB962C8B-B14F-4D97-AF65-F5344CB8AC3E}">
        <p14:creationId xmlns:p14="http://schemas.microsoft.com/office/powerpoint/2010/main" val="11444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15BBB52-0AA8-C44D-9A01-BAF197AAFB5B}"/>
              </a:ext>
            </a:extLst>
          </p:cNvPr>
          <p:cNvPicPr>
            <a:picLocks noChangeAspect="1"/>
          </p:cNvPicPr>
          <p:nvPr/>
        </p:nvPicPr>
        <p:blipFill>
          <a:blip r:embed="rId2"/>
          <a:stretch>
            <a:fillRect/>
          </a:stretch>
        </p:blipFill>
        <p:spPr>
          <a:xfrm>
            <a:off x="692426" y="1690685"/>
            <a:ext cx="3657600" cy="2765872"/>
          </a:xfrm>
          <a:prstGeom prst="rect">
            <a:avLst/>
          </a:prstGeom>
        </p:spPr>
      </p:pic>
      <p:pic>
        <p:nvPicPr>
          <p:cNvPr id="6" name="Image 5">
            <a:extLst>
              <a:ext uri="{FF2B5EF4-FFF2-40B4-BE49-F238E27FC236}">
                <a16:creationId xmlns:a16="http://schemas.microsoft.com/office/drawing/2014/main" id="{6CF975B8-771A-5E4D-A9BF-2A7796BF6968}"/>
              </a:ext>
            </a:extLst>
          </p:cNvPr>
          <p:cNvPicPr>
            <a:picLocks noChangeAspect="1"/>
          </p:cNvPicPr>
          <p:nvPr/>
        </p:nvPicPr>
        <p:blipFill>
          <a:blip r:embed="rId3"/>
          <a:stretch>
            <a:fillRect/>
          </a:stretch>
        </p:blipFill>
        <p:spPr>
          <a:xfrm>
            <a:off x="2961122" y="3856381"/>
            <a:ext cx="3814051" cy="2860538"/>
          </a:xfrm>
          <a:prstGeom prst="rect">
            <a:avLst/>
          </a:prstGeom>
        </p:spPr>
      </p:pic>
      <p:sp>
        <p:nvSpPr>
          <p:cNvPr id="10" name="Titre 9">
            <a:extLst>
              <a:ext uri="{FF2B5EF4-FFF2-40B4-BE49-F238E27FC236}">
                <a16:creationId xmlns:a16="http://schemas.microsoft.com/office/drawing/2014/main" id="{FE1EA12B-D728-3742-A826-1181610B1C32}"/>
              </a:ext>
            </a:extLst>
          </p:cNvPr>
          <p:cNvSpPr>
            <a:spLocks noGrp="1"/>
          </p:cNvSpPr>
          <p:nvPr>
            <p:ph type="title"/>
          </p:nvPr>
        </p:nvSpPr>
        <p:spPr/>
        <p:txBody>
          <a:bodyPr/>
          <a:lstStyle/>
          <a:p>
            <a:r>
              <a:rPr lang="fr-FR" dirty="0"/>
              <a:t>Anacortes Water </a:t>
            </a:r>
            <a:r>
              <a:rPr lang="fr-FR" dirty="0" err="1"/>
              <a:t>Treatment</a:t>
            </a:r>
            <a:r>
              <a:rPr lang="fr-FR" dirty="0"/>
              <a:t> Plant</a:t>
            </a:r>
          </a:p>
        </p:txBody>
      </p:sp>
      <p:pic>
        <p:nvPicPr>
          <p:cNvPr id="12" name="Image 11">
            <a:extLst>
              <a:ext uri="{FF2B5EF4-FFF2-40B4-BE49-F238E27FC236}">
                <a16:creationId xmlns:a16="http://schemas.microsoft.com/office/drawing/2014/main" id="{3C35844F-92E2-3A49-A787-AE219DF9ED77}"/>
              </a:ext>
            </a:extLst>
          </p:cNvPr>
          <p:cNvPicPr>
            <a:picLocks noChangeAspect="1"/>
          </p:cNvPicPr>
          <p:nvPr/>
        </p:nvPicPr>
        <p:blipFill rotWithShape="1">
          <a:blip r:embed="rId4"/>
          <a:srcRect l="1602" t="1768" r="1602" b="50437"/>
          <a:stretch/>
        </p:blipFill>
        <p:spPr>
          <a:xfrm>
            <a:off x="6500506" y="1462261"/>
            <a:ext cx="5161407" cy="2849218"/>
          </a:xfrm>
          <a:prstGeom prst="rect">
            <a:avLst/>
          </a:prstGeom>
        </p:spPr>
      </p:pic>
    </p:spTree>
    <p:extLst>
      <p:ext uri="{BB962C8B-B14F-4D97-AF65-F5344CB8AC3E}">
        <p14:creationId xmlns:p14="http://schemas.microsoft.com/office/powerpoint/2010/main" val="122226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2358256"/>
            <a:ext cx="9120187" cy="2152384"/>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Start with what you want to know: </a:t>
            </a:r>
          </a:p>
          <a:p>
            <a:pPr algn="ctr">
              <a:lnSpc>
                <a:spcPct val="114000"/>
              </a:lnSpc>
            </a:pPr>
            <a:r>
              <a:rPr lang="en-US" sz="3600" dirty="0">
                <a:latin typeface="Avenir Next" charset="0"/>
                <a:ea typeface="Avenir Next" charset="0"/>
                <a:cs typeface="Avenir Next" charset="0"/>
              </a:rPr>
              <a:t>By defining the problem, you can better hone in on the information you need.</a:t>
            </a:r>
          </a:p>
        </p:txBody>
      </p:sp>
    </p:spTree>
    <p:extLst>
      <p:ext uri="{BB962C8B-B14F-4D97-AF65-F5344CB8AC3E}">
        <p14:creationId xmlns:p14="http://schemas.microsoft.com/office/powerpoint/2010/main" val="110006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878BCE1-5BFE-E043-AFA3-6330CF232FDB}"/>
              </a:ext>
            </a:extLst>
          </p:cNvPr>
          <p:cNvPicPr>
            <a:picLocks noChangeAspect="1"/>
          </p:cNvPicPr>
          <p:nvPr/>
        </p:nvPicPr>
        <p:blipFill>
          <a:blip r:embed="rId3"/>
          <a:stretch>
            <a:fillRect/>
          </a:stretch>
        </p:blipFill>
        <p:spPr>
          <a:xfrm>
            <a:off x="256392" y="1221194"/>
            <a:ext cx="6173437" cy="4307164"/>
          </a:xfrm>
          <a:prstGeom prst="rect">
            <a:avLst/>
          </a:prstGeom>
        </p:spPr>
      </p:pic>
      <p:pic>
        <p:nvPicPr>
          <p:cNvPr id="13" name="Image 12">
            <a:extLst>
              <a:ext uri="{FF2B5EF4-FFF2-40B4-BE49-F238E27FC236}">
                <a16:creationId xmlns:a16="http://schemas.microsoft.com/office/drawing/2014/main" id="{F3255A6B-BBC5-5B4F-8286-269ED2773C91}"/>
              </a:ext>
            </a:extLst>
          </p:cNvPr>
          <p:cNvPicPr>
            <a:picLocks noChangeAspect="1"/>
          </p:cNvPicPr>
          <p:nvPr/>
        </p:nvPicPr>
        <p:blipFill rotWithShape="1">
          <a:blip r:embed="rId4"/>
          <a:srcRect l="16179" t="8926" r="16742" b="48356"/>
          <a:stretch/>
        </p:blipFill>
        <p:spPr>
          <a:xfrm>
            <a:off x="6429829" y="1259588"/>
            <a:ext cx="5602514" cy="4617119"/>
          </a:xfrm>
          <a:prstGeom prst="rect">
            <a:avLst/>
          </a:prstGeom>
          <a:solidFill>
            <a:schemeClr val="bg1"/>
          </a:solidFill>
          <a:ln>
            <a:noFill/>
          </a:ln>
        </p:spPr>
      </p:pic>
      <p:sp>
        <p:nvSpPr>
          <p:cNvPr id="2" name="Title 1"/>
          <p:cNvSpPr>
            <a:spLocks noGrp="1"/>
          </p:cNvSpPr>
          <p:nvPr>
            <p:ph type="title"/>
          </p:nvPr>
        </p:nvSpPr>
        <p:spPr>
          <a:xfrm>
            <a:off x="256392" y="116588"/>
            <a:ext cx="11642383" cy="1143000"/>
          </a:xfrm>
        </p:spPr>
        <p:txBody>
          <a:bodyPr>
            <a:noAutofit/>
          </a:bodyPr>
          <a:lstStyle/>
          <a:p>
            <a:pPr algn="ctr"/>
            <a:r>
              <a:rPr lang="en-US" dirty="0">
                <a:latin typeface="Avenir Next" charset="0"/>
                <a:ea typeface="Avenir Next" charset="0"/>
                <a:cs typeface="Avenir Next" charset="0"/>
              </a:rPr>
              <a:t>Impact on </a:t>
            </a:r>
            <a:r>
              <a:rPr lang="en-US" dirty="0" err="1">
                <a:latin typeface="Avenir Next" charset="0"/>
                <a:ea typeface="Avenir Next" charset="0"/>
                <a:cs typeface="Avenir Next" charset="0"/>
              </a:rPr>
              <a:t>Stormwater</a:t>
            </a:r>
            <a:r>
              <a:rPr lang="en-US" dirty="0">
                <a:latin typeface="Avenir Next" charset="0"/>
                <a:ea typeface="Avenir Next" charset="0"/>
                <a:cs typeface="Avenir Next" charset="0"/>
              </a:rPr>
              <a:t> Design</a:t>
            </a:r>
          </a:p>
        </p:txBody>
      </p:sp>
      <p:sp>
        <p:nvSpPr>
          <p:cNvPr id="9" name="ZoneTexte 8">
            <a:extLst>
              <a:ext uri="{FF2B5EF4-FFF2-40B4-BE49-F238E27FC236}">
                <a16:creationId xmlns:a16="http://schemas.microsoft.com/office/drawing/2014/main" id="{E20CCC35-AC35-1C4E-A0E8-88F7582A9CCC}"/>
              </a:ext>
            </a:extLst>
          </p:cNvPr>
          <p:cNvSpPr txBox="1"/>
          <p:nvPr/>
        </p:nvSpPr>
        <p:spPr>
          <a:xfrm>
            <a:off x="3643086" y="6339975"/>
            <a:ext cx="8548914" cy="390107"/>
          </a:xfrm>
          <a:prstGeom prst="rect">
            <a:avLst/>
          </a:prstGeom>
          <a:noFill/>
        </p:spPr>
        <p:txBody>
          <a:bodyPr wrap="square" rtlCol="0">
            <a:spAutoFit/>
          </a:bodyPr>
          <a:lstStyle/>
          <a:p>
            <a:pPr algn="r">
              <a:lnSpc>
                <a:spcPct val="114000"/>
              </a:lnSpc>
            </a:pPr>
            <a:r>
              <a:rPr lang="fr-FR" dirty="0">
                <a:solidFill>
                  <a:schemeClr val="tx1">
                    <a:lumMod val="75000"/>
                    <a:lumOff val="25000"/>
                  </a:schemeClr>
                </a:solidFill>
              </a:rPr>
              <a:t>https://cig.uw.edu/our-work/applied-research/heavy-precip-and-stormwater/</a:t>
            </a:r>
          </a:p>
        </p:txBody>
      </p:sp>
      <p:pic>
        <p:nvPicPr>
          <p:cNvPr id="10" name="Picture 4" descr="CIG_logo_color_2_inch.jpg">
            <a:extLst>
              <a:ext uri="{FF2B5EF4-FFF2-40B4-BE49-F238E27FC236}">
                <a16:creationId xmlns:a16="http://schemas.microsoft.com/office/drawing/2014/main" id="{004E6090-EDC5-BD44-A97C-254AF5DEC881}"/>
              </a:ext>
            </a:extLst>
          </p:cNvPr>
          <p:cNvPicPr>
            <a:picLocks noChangeAspect="1"/>
          </p:cNvPicPr>
          <p:nvPr/>
        </p:nvPicPr>
        <p:blipFill>
          <a:blip r:embed="rId5"/>
          <a:srcRect/>
          <a:stretch>
            <a:fillRect/>
          </a:stretch>
        </p:blipFill>
        <p:spPr bwMode="auto">
          <a:xfrm>
            <a:off x="256392" y="5528358"/>
            <a:ext cx="671512" cy="1143000"/>
          </a:xfrm>
          <a:prstGeom prst="rect">
            <a:avLst/>
          </a:prstGeom>
          <a:noFill/>
          <a:ln w="9525">
            <a:noFill/>
            <a:miter lim="800000"/>
            <a:headEnd/>
            <a:tailEnd/>
          </a:ln>
        </p:spPr>
      </p:pic>
      <p:sp>
        <p:nvSpPr>
          <p:cNvPr id="15" name="ZoneTexte 14">
            <a:extLst>
              <a:ext uri="{FF2B5EF4-FFF2-40B4-BE49-F238E27FC236}">
                <a16:creationId xmlns:a16="http://schemas.microsoft.com/office/drawing/2014/main" id="{9DEED78D-46D5-3947-9ACB-74ABBBCB0C04}"/>
              </a:ext>
            </a:extLst>
          </p:cNvPr>
          <p:cNvSpPr txBox="1"/>
          <p:nvPr/>
        </p:nvSpPr>
        <p:spPr>
          <a:xfrm>
            <a:off x="9884228" y="5692041"/>
            <a:ext cx="1694631" cy="369332"/>
          </a:xfrm>
          <a:prstGeom prst="rect">
            <a:avLst/>
          </a:prstGeom>
          <a:noFill/>
        </p:spPr>
        <p:txBody>
          <a:bodyPr wrap="none" rtlCol="0">
            <a:spAutoFit/>
          </a:bodyPr>
          <a:lstStyle/>
          <a:p>
            <a:r>
              <a:rPr lang="fr-FR" dirty="0" err="1"/>
              <a:t>November</a:t>
            </a:r>
            <a:r>
              <a:rPr lang="fr-FR" dirty="0"/>
              <a:t> 2019</a:t>
            </a:r>
          </a:p>
        </p:txBody>
      </p:sp>
      <p:pic>
        <p:nvPicPr>
          <p:cNvPr id="19" name="Image 18">
            <a:extLst>
              <a:ext uri="{FF2B5EF4-FFF2-40B4-BE49-F238E27FC236}">
                <a16:creationId xmlns:a16="http://schemas.microsoft.com/office/drawing/2014/main" id="{DC79A179-C797-5548-B1B9-21D741A5E103}"/>
              </a:ext>
            </a:extLst>
          </p:cNvPr>
          <p:cNvPicPr>
            <a:picLocks noChangeAspect="1"/>
          </p:cNvPicPr>
          <p:nvPr/>
        </p:nvPicPr>
        <p:blipFill rotWithShape="1">
          <a:blip r:embed="rId6"/>
          <a:srcRect t="20414" b="31429"/>
          <a:stretch/>
        </p:blipFill>
        <p:spPr>
          <a:xfrm>
            <a:off x="1096231" y="6211319"/>
            <a:ext cx="2082398" cy="475274"/>
          </a:xfrm>
          <a:prstGeom prst="rect">
            <a:avLst/>
          </a:prstGeom>
        </p:spPr>
      </p:pic>
      <p:pic>
        <p:nvPicPr>
          <p:cNvPr id="4" name="Image 3">
            <a:extLst>
              <a:ext uri="{FF2B5EF4-FFF2-40B4-BE49-F238E27FC236}">
                <a16:creationId xmlns:a16="http://schemas.microsoft.com/office/drawing/2014/main" id="{F7AB45BC-2A61-7A44-9F24-44DB7793F94D}"/>
              </a:ext>
            </a:extLst>
          </p:cNvPr>
          <p:cNvPicPr>
            <a:picLocks noChangeAspect="1"/>
          </p:cNvPicPr>
          <p:nvPr/>
        </p:nvPicPr>
        <p:blipFill>
          <a:blip r:embed="rId7"/>
          <a:stretch>
            <a:fillRect/>
          </a:stretch>
        </p:blipFill>
        <p:spPr>
          <a:xfrm>
            <a:off x="608684" y="1722856"/>
            <a:ext cx="6188825" cy="4455412"/>
          </a:xfrm>
          <a:prstGeom prst="rect">
            <a:avLst/>
          </a:prstGeom>
        </p:spPr>
      </p:pic>
    </p:spTree>
    <p:extLst>
      <p:ext uri="{BB962C8B-B14F-4D97-AF65-F5344CB8AC3E}">
        <p14:creationId xmlns:p14="http://schemas.microsoft.com/office/powerpoint/2010/main" val="22176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C705E-6261-4C41-8207-F0F9FBD7926B}"/>
              </a:ext>
            </a:extLst>
          </p:cNvPr>
          <p:cNvSpPr txBox="1"/>
          <p:nvPr/>
        </p:nvSpPr>
        <p:spPr>
          <a:xfrm>
            <a:off x="1527175" y="2438400"/>
            <a:ext cx="9120187" cy="2152384"/>
          </a:xfrm>
          <a:prstGeom prst="rect">
            <a:avLst/>
          </a:prstGeom>
          <a:noFill/>
        </p:spPr>
        <p:txBody>
          <a:bodyPr wrap="square" lIns="0" tIns="137160" rIns="0" bIns="137160" rtlCol="0">
            <a:spAutoFit/>
          </a:bodyPr>
          <a:lstStyle/>
          <a:p>
            <a:pPr algn="ctr">
              <a:lnSpc>
                <a:spcPct val="114000"/>
              </a:lnSpc>
            </a:pPr>
            <a:r>
              <a:rPr lang="en-US" sz="3600" b="1" dirty="0">
                <a:latin typeface="Avenir Next" charset="0"/>
                <a:ea typeface="Avenir Next" charset="0"/>
                <a:cs typeface="Avenir Next" charset="0"/>
              </a:rPr>
              <a:t>There are lots of resources available </a:t>
            </a:r>
            <a:r>
              <a:rPr lang="en-US" sz="3600" dirty="0">
                <a:latin typeface="Avenir Next" charset="0"/>
                <a:ea typeface="Avenir Next" charset="0"/>
                <a:cs typeface="Avenir Next" charset="0"/>
              </a:rPr>
              <a:t>to help you both assess impacts and plan for climate change.</a:t>
            </a:r>
          </a:p>
        </p:txBody>
      </p:sp>
    </p:spTree>
    <p:extLst>
      <p:ext uri="{BB962C8B-B14F-4D97-AF65-F5344CB8AC3E}">
        <p14:creationId xmlns:p14="http://schemas.microsoft.com/office/powerpoint/2010/main" val="3980299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11776</TotalTime>
  <Words>2565</Words>
  <Application>Microsoft Macintosh PowerPoint</Application>
  <PresentationFormat>Grand écran</PresentationFormat>
  <Paragraphs>167</Paragraphs>
  <Slides>31</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31</vt:i4>
      </vt:variant>
    </vt:vector>
  </HeadingPairs>
  <TitlesOfParts>
    <vt:vector size="37" baseType="lpstr">
      <vt:lpstr>Arial</vt:lpstr>
      <vt:lpstr>Avenir Next</vt:lpstr>
      <vt:lpstr>Calibri</vt:lpstr>
      <vt:lpstr>Calibri Light</vt:lpstr>
      <vt:lpstr>Helvetica Neue</vt:lpstr>
      <vt:lpstr>Thème Office</vt:lpstr>
      <vt:lpstr>Climate Change and Hazards in the PNW:  Take-home Lessons on Adaptation</vt:lpstr>
      <vt:lpstr>Présentation PowerPoint</vt:lpstr>
      <vt:lpstr>Présentation PowerPoint</vt:lpstr>
      <vt:lpstr>Présentation PowerPoint</vt:lpstr>
      <vt:lpstr>Présentation PowerPoint</vt:lpstr>
      <vt:lpstr>Anacortes Water Treatment Plant</vt:lpstr>
      <vt:lpstr>Présentation PowerPoint</vt:lpstr>
      <vt:lpstr>Impact on Stormwater Design</vt:lpstr>
      <vt:lpstr>Présentation PowerPoint</vt:lpstr>
      <vt:lpstr>New Data Guide: ‘‘Quantifying Sensitivity + Exposure’’</vt:lpstr>
      <vt:lpstr>Resources for assessing impacts:</vt:lpstr>
      <vt:lpstr>Présentation PowerPoint</vt:lpstr>
      <vt:lpstr>Use sensitivity testing to explore impacts</vt:lpstr>
      <vt:lpstr>Présentation PowerPoint</vt:lpstr>
      <vt:lpstr>Présentation PowerPoint</vt:lpstr>
      <vt:lpstr>Présentation PowerPoint</vt:lpstr>
      <vt:lpstr>Présentation PowerPoint</vt:lpstr>
      <vt:lpstr>Recent Fine-Scale Hydrologic Model Projections</vt:lpstr>
      <vt:lpstr>Example: Current v Future Flooding in the Skagit Valley</vt:lpstr>
      <vt:lpstr>Example: Current v Future Flooding in the Skagit Valley</vt:lpstr>
      <vt:lpstr>Example: Current v Future Flooding in the Skagit Valley</vt:lpstr>
      <vt:lpstr>Présentation PowerPoint</vt:lpstr>
      <vt:lpstr>Example: Climate study priorities in Pierce County</vt:lpstr>
      <vt:lpstr>Example: Climate study priorities in Pierce County</vt:lpstr>
      <vt:lpstr>Example: Climate study priorities in Pierce County</vt:lpstr>
      <vt:lpstr>Example: Climate study priorities in Pierce County</vt:lpstr>
      <vt:lpstr>Présentation PowerPoint</vt:lpstr>
      <vt:lpstr>Example: Effectiveness studies</vt:lpstr>
      <vt:lpstr>Example: Effectiveness studies</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dc:creator>
  <cp:lastModifiedBy>Guillaume</cp:lastModifiedBy>
  <cp:revision>144</cp:revision>
  <dcterms:created xsi:type="dcterms:W3CDTF">2020-09-02T14:38:41Z</dcterms:created>
  <dcterms:modified xsi:type="dcterms:W3CDTF">2023-03-03T22:18:34Z</dcterms:modified>
</cp:coreProperties>
</file>